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0"/>
  </p:notesMasterIdLst>
  <p:sldIdLst>
    <p:sldId id="292" r:id="rId2"/>
    <p:sldId id="290" r:id="rId3"/>
    <p:sldId id="291" r:id="rId4"/>
    <p:sldId id="293" r:id="rId5"/>
    <p:sldId id="294" r:id="rId6"/>
    <p:sldId id="295" r:id="rId7"/>
    <p:sldId id="296" r:id="rId8"/>
    <p:sldId id="297" r:id="rId9"/>
  </p:sldIdLst>
  <p:sldSz cx="6858000" cy="9906000" type="A4"/>
  <p:notesSz cx="6797675" cy="9926638"/>
  <p:custDataLst>
    <p:tags r:id="rId11"/>
  </p:custDataLst>
  <p:defaultTextStyle>
    <a:defPPr>
      <a:defRPr lang="da-DK"/>
    </a:defPPr>
    <a:lvl1pPr marL="0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1pPr>
    <a:lvl2pPr marL="536252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2pPr>
    <a:lvl3pPr marL="1072504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3pPr>
    <a:lvl4pPr marL="1608755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4pPr>
    <a:lvl5pPr marL="2145007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5pPr>
    <a:lvl6pPr marL="2681259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6pPr>
    <a:lvl7pPr marL="3217511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7pPr>
    <a:lvl8pPr marL="3753762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8pPr>
    <a:lvl9pPr marL="4290014" algn="l" defTabSz="1072504" rtl="0" eaLnBrk="1" latinLnBrk="0" hangingPunct="1">
      <a:defRPr sz="21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110" d="100"/>
          <a:sy n="110" d="100"/>
        </p:scale>
        <p:origin x="2322" y="-930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10-12-2021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252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504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8755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007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259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7511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3762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014" algn="l" defTabSz="107250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38" y="2873250"/>
            <a:ext cx="2733804" cy="3382842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390769" y="7715863"/>
            <a:ext cx="6076466" cy="920381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533877" algn="l"/>
              </a:tabLst>
              <a:defRPr sz="1188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056" y="2599398"/>
            <a:ext cx="5670738" cy="103975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405056" y="3899097"/>
            <a:ext cx="5670738" cy="5198796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899789"/>
            <a:ext cx="1636552" cy="286082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914" b="1" baseline="0">
                <a:solidFill>
                  <a:schemeClr val="bg1"/>
                </a:solidFill>
              </a:defRPr>
            </a:lvl1pPr>
            <a:lvl2pPr marL="381055" indent="0">
              <a:buNone/>
              <a:defRPr b="1">
                <a:solidFill>
                  <a:schemeClr val="bg1"/>
                </a:solidFill>
              </a:defRPr>
            </a:lvl2pPr>
            <a:lvl3pPr marL="707950" indent="0">
              <a:buNone/>
              <a:defRPr b="1">
                <a:solidFill>
                  <a:schemeClr val="bg1"/>
                </a:solidFill>
              </a:defRPr>
            </a:lvl3pPr>
            <a:lvl4pPr marL="1041615" indent="0">
              <a:buNone/>
              <a:defRPr b="1">
                <a:solidFill>
                  <a:schemeClr val="bg1"/>
                </a:solidFill>
              </a:defRPr>
            </a:lvl4pPr>
            <a:lvl5pPr marL="131338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831807"/>
            <a:ext cx="6858000" cy="8578014"/>
          </a:xfrm>
        </p:spPr>
        <p:txBody>
          <a:bodyPr/>
          <a:lstStyle>
            <a:lvl1pPr marL="0" indent="0" algn="ctr">
              <a:buNone/>
              <a:defRPr sz="123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924000" y="831807"/>
            <a:ext cx="2531580" cy="8578014"/>
          </a:xfrm>
        </p:spPr>
        <p:txBody>
          <a:bodyPr/>
          <a:lstStyle>
            <a:lvl1pPr marL="0" indent="0" algn="ctr">
              <a:buNone/>
              <a:defRPr sz="123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837474" y="4536958"/>
            <a:ext cx="648072" cy="189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11" dirty="0" smtClean="0"/>
              <a:t>Foto kan også placeres længere til venstre på siden</a:t>
            </a:r>
            <a:endParaRPr lang="da-DK" sz="411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405056" y="2599398"/>
            <a:ext cx="5670738" cy="6030603"/>
          </a:xfrm>
        </p:spPr>
        <p:txBody>
          <a:bodyPr/>
          <a:lstStyle>
            <a:lvl1pPr marL="0" indent="0" algn="ctr">
              <a:buNone/>
              <a:defRPr sz="123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405056" y="1195724"/>
            <a:ext cx="5670738" cy="129969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05056" y="8733983"/>
            <a:ext cx="5670738" cy="519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23" baseline="0">
                <a:solidFill>
                  <a:schemeClr val="tx1"/>
                </a:solidFill>
              </a:defRPr>
            </a:lvl1pPr>
            <a:lvl2pPr marL="381055" indent="0">
              <a:buNone/>
              <a:defRPr sz="868">
                <a:solidFill>
                  <a:schemeClr val="tx1"/>
                </a:solidFill>
              </a:defRPr>
            </a:lvl2pPr>
            <a:lvl3pPr marL="707950" indent="0">
              <a:buNone/>
              <a:defRPr sz="868">
                <a:solidFill>
                  <a:schemeClr val="tx1"/>
                </a:solidFill>
              </a:defRPr>
            </a:lvl3pPr>
            <a:lvl4pPr marL="1041615" indent="0">
              <a:buNone/>
              <a:defRPr sz="868">
                <a:solidFill>
                  <a:schemeClr val="tx1"/>
                </a:solidFill>
              </a:defRPr>
            </a:lvl4pPr>
            <a:lvl5pPr marL="1313382" indent="0">
              <a:buNone/>
              <a:defRPr sz="868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58000" cy="9906000"/>
          </a:xfrm>
        </p:spPr>
        <p:txBody>
          <a:bodyPr/>
          <a:lstStyle>
            <a:lvl1pPr marL="0" indent="0" algn="ctr">
              <a:buNone/>
              <a:defRPr sz="123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405056" y="1715603"/>
            <a:ext cx="5670738" cy="129969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31580" y="2755362"/>
            <a:ext cx="3544211" cy="129969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2531580" y="4159037"/>
            <a:ext cx="1721474" cy="4782893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tabLst/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4354317" y="4159037"/>
            <a:ext cx="1721474" cy="4782893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2"/>
            <a:ext cx="2329053" cy="9906000"/>
          </a:xfrm>
        </p:spPr>
        <p:txBody>
          <a:bodyPr/>
          <a:lstStyle>
            <a:lvl1pPr marL="0" indent="0" algn="ctr">
              <a:buNone/>
              <a:defRPr sz="91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607579" y="5198797"/>
            <a:ext cx="5468212" cy="2079801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2285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07579" y="7382297"/>
            <a:ext cx="5468212" cy="103875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1188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31580" y="2755362"/>
            <a:ext cx="3544211" cy="129969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2531580" y="4159037"/>
            <a:ext cx="3544211" cy="4782893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493255" indent="-112434"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2329053" cy="9906000"/>
          </a:xfrm>
        </p:spPr>
        <p:txBody>
          <a:bodyPr/>
          <a:lstStyle>
            <a:lvl1pPr marL="0" indent="0" algn="ctr">
              <a:buNone/>
              <a:defRPr sz="91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056" y="1715603"/>
            <a:ext cx="5670738" cy="77982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4253053" y="2599398"/>
            <a:ext cx="1822738" cy="6342531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405056" y="2599398"/>
            <a:ext cx="3746737" cy="6342531"/>
          </a:xfrm>
        </p:spPr>
        <p:txBody>
          <a:bodyPr/>
          <a:lstStyle>
            <a:lvl1pPr marL="0" indent="0" algn="ctr">
              <a:buNone/>
              <a:defRPr sz="1234" baseline="0"/>
            </a:lvl1pPr>
            <a:lvl2pPr marL="278538" indent="0">
              <a:buNone/>
              <a:defRPr sz="1690"/>
            </a:lvl2pPr>
            <a:lvl3pPr marL="557076" indent="0">
              <a:buNone/>
              <a:defRPr sz="1462"/>
            </a:lvl3pPr>
            <a:lvl4pPr marL="835613" indent="0">
              <a:buNone/>
              <a:defRPr sz="1234"/>
            </a:lvl4pPr>
            <a:lvl5pPr marL="1114151" indent="0">
              <a:buNone/>
              <a:defRPr sz="1234"/>
            </a:lvl5pPr>
            <a:lvl6pPr marL="1392689" indent="0">
              <a:buNone/>
              <a:defRPr sz="1234"/>
            </a:lvl6pPr>
            <a:lvl7pPr marL="1671227" indent="0">
              <a:buNone/>
              <a:defRPr sz="1234"/>
            </a:lvl7pPr>
            <a:lvl8pPr marL="1949764" indent="0">
              <a:buNone/>
              <a:defRPr sz="1234"/>
            </a:lvl8pPr>
            <a:lvl9pPr marL="2228302" indent="0">
              <a:buNone/>
              <a:defRPr sz="1234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056" y="1715603"/>
            <a:ext cx="5670738" cy="1299699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405055" y="3118559"/>
            <a:ext cx="2734106" cy="5822652"/>
          </a:xfrm>
        </p:spPr>
        <p:txBody>
          <a:bodyPr anchor="t" anchorCtr="0"/>
          <a:lstStyle>
            <a:lvl1pPr>
              <a:defRPr sz="1462"/>
            </a:lvl1pPr>
            <a:lvl2pPr marL="327145" indent="-124040">
              <a:defRPr sz="1188"/>
            </a:lvl2pPr>
            <a:lvl3pPr marL="450459" indent="-123314">
              <a:defRPr sz="1188"/>
            </a:lvl3pPr>
            <a:lvl4pPr marL="613669" indent="-123314">
              <a:defRPr sz="1006"/>
            </a:lvl4pPr>
            <a:lvl5pPr marL="777603" indent="-123314">
              <a:defRPr sz="823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3341688" y="3119278"/>
            <a:ext cx="2734106" cy="5822652"/>
          </a:xfrm>
        </p:spPr>
        <p:txBody>
          <a:bodyPr anchor="t" anchorCtr="0"/>
          <a:lstStyle>
            <a:lvl1pPr>
              <a:defRPr sz="1462"/>
            </a:lvl1pPr>
            <a:lvl2pPr marL="163210" indent="-163210">
              <a:defRPr sz="1188"/>
            </a:lvl2pPr>
            <a:lvl3pPr marL="327145" indent="-124040">
              <a:defRPr sz="1188"/>
            </a:lvl3pPr>
            <a:lvl4pPr marL="613669" indent="-123314">
              <a:defRPr sz="1006"/>
            </a:lvl4pPr>
            <a:lvl5pPr marL="777603" indent="-123314">
              <a:defRPr sz="823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056" y="1715603"/>
            <a:ext cx="5670738" cy="129969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05052" y="3118559"/>
            <a:ext cx="1822738" cy="5822652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defRPr sz="1006"/>
            </a:lvl2pPr>
            <a:lvl3pPr marL="707950" indent="0">
              <a:buNone/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2329053" y="3119278"/>
            <a:ext cx="1822738" cy="5822652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4253053" y="3119278"/>
            <a:ext cx="1822738" cy="5822652"/>
          </a:xfrm>
        </p:spPr>
        <p:txBody>
          <a:bodyPr anchor="t" anchorCtr="0"/>
          <a:lstStyle>
            <a:lvl1pPr marL="0" indent="0">
              <a:buNone/>
              <a:defRPr sz="1188"/>
            </a:lvl1pPr>
            <a:lvl2pPr marL="203106" indent="-120413">
              <a:defRPr sz="1006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5056" y="1715603"/>
            <a:ext cx="5670738" cy="1299699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5052" y="3119278"/>
            <a:ext cx="1822738" cy="5822652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329053" y="3119278"/>
            <a:ext cx="1822738" cy="5822652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253053" y="3119278"/>
            <a:ext cx="1822738" cy="5822652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5052" y="831807"/>
            <a:ext cx="1822738" cy="8578014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329053" y="831807"/>
            <a:ext cx="1822738" cy="8578014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253053" y="831807"/>
            <a:ext cx="1822738" cy="8578014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5052" y="831807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253053" y="831807"/>
            <a:ext cx="1822738" cy="8578014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052" y="5250784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329053" y="831807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329053" y="5250784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5052" y="831807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052" y="5250784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329053" y="831807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329053" y="5250784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253053" y="831807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53053" y="5250784"/>
            <a:ext cx="1822738" cy="4159037"/>
          </a:xfrm>
        </p:spPr>
        <p:txBody>
          <a:bodyPr/>
          <a:lstStyle>
            <a:lvl1pPr marL="0" indent="0" algn="ctr">
              <a:buNone/>
              <a:defRPr sz="823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607579" y="5198797"/>
            <a:ext cx="5468212" cy="2079801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2285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07579" y="7382297"/>
            <a:ext cx="5468212" cy="103875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1188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607579" y="5198797"/>
            <a:ext cx="5468212" cy="2079801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2285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07579" y="7382297"/>
            <a:ext cx="5468212" cy="103875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1188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607579" y="5198797"/>
            <a:ext cx="5468212" cy="2079801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2285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07579" y="7382297"/>
            <a:ext cx="5468212" cy="103875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1188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05003" y="3118559"/>
            <a:ext cx="5670000" cy="5822652"/>
          </a:xfrm>
        </p:spPr>
        <p:txBody>
          <a:bodyPr/>
          <a:lstStyle>
            <a:lvl1pPr marL="208908" indent="-20890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547404" indent="-16634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818205" indent="-110255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152837" indent="-111222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1443949" indent="-130567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08908" indent="-208908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05003" y="3118559"/>
            <a:ext cx="5670000" cy="5822652"/>
          </a:xfrm>
        </p:spPr>
        <p:txBody>
          <a:bodyPr/>
          <a:lstStyle>
            <a:lvl1pPr marL="208908" indent="-208908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831807"/>
            <a:ext cx="6858000" cy="8578014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03" tIns="27852" rIns="55703" bIns="27852" rtlCol="0" anchor="ctr"/>
          <a:lstStyle/>
          <a:p>
            <a:pPr algn="ctr"/>
            <a:endParaRPr lang="da-DK" sz="1097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05003" y="3118559"/>
            <a:ext cx="5670000" cy="5822652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05003" y="1715603"/>
            <a:ext cx="5670000" cy="1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5003" y="3118559"/>
            <a:ext cx="5670000" cy="58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5042907" y="9305846"/>
            <a:ext cx="1743075" cy="4448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366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366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366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26" y="155970"/>
            <a:ext cx="473325" cy="5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645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5pPr>
      <a:lvl6pPr marL="2785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6pPr>
      <a:lvl7pPr marL="55707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7pPr>
      <a:lvl8pPr marL="83561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8pPr>
      <a:lvl9pPr marL="111415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28" b="1">
          <a:solidFill>
            <a:srgbClr val="3F3018"/>
          </a:solidFill>
          <a:latin typeface="Verdana" pitchFamily="34" charset="0"/>
        </a:defRPr>
      </a:lvl9pPr>
    </p:titleStyle>
    <p:bodyStyle>
      <a:lvl1pPr marL="208908" marR="0" indent="-208908" algn="l" defTabSz="417816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1462">
          <a:solidFill>
            <a:schemeClr val="tx1"/>
          </a:solidFill>
          <a:latin typeface="+mn-lt"/>
          <a:ea typeface="+mn-ea"/>
          <a:cs typeface="+mn-cs"/>
        </a:defRPr>
      </a:lvl1pPr>
      <a:lvl2pPr marL="547404" indent="-166349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462">
          <a:solidFill>
            <a:schemeClr val="tx1"/>
          </a:solidFill>
          <a:latin typeface="+mn-lt"/>
        </a:defRPr>
      </a:lvl2pPr>
      <a:lvl3pPr marL="818205" indent="-11025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188">
          <a:solidFill>
            <a:schemeClr val="tx1"/>
          </a:solidFill>
          <a:latin typeface="+mn-lt"/>
        </a:defRPr>
      </a:lvl3pPr>
      <a:lvl4pPr marL="1152837" indent="-111222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006">
          <a:solidFill>
            <a:schemeClr val="tx1"/>
          </a:solidFill>
          <a:latin typeface="+mn-lt"/>
        </a:defRPr>
      </a:lvl4pPr>
      <a:lvl5pPr marL="1420736" indent="-107353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823">
          <a:solidFill>
            <a:schemeClr val="tx1"/>
          </a:solidFill>
          <a:latin typeface="+mn-lt"/>
        </a:defRPr>
      </a:lvl5pPr>
      <a:lvl6pPr marL="1699273" indent="-10735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868">
          <a:solidFill>
            <a:schemeClr val="tx1"/>
          </a:solidFill>
          <a:latin typeface="+mn-lt"/>
        </a:defRPr>
      </a:lvl6pPr>
      <a:lvl7pPr marL="1977812" indent="-10735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868">
          <a:solidFill>
            <a:schemeClr val="tx1"/>
          </a:solidFill>
          <a:latin typeface="+mn-lt"/>
        </a:defRPr>
      </a:lvl7pPr>
      <a:lvl8pPr marL="2256349" indent="-10735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868">
          <a:solidFill>
            <a:schemeClr val="tx1"/>
          </a:solidFill>
          <a:latin typeface="+mn-lt"/>
        </a:defRPr>
      </a:lvl8pPr>
      <a:lvl9pPr marL="2534886" indent="-10735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868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538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076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613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151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2689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227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49764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302" algn="l" defTabSz="557076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45118952569252510728794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ddcd2572-e099-410f-9038-43559ec87927@rm.d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cid:623340d8-3420-4344-9d41-3b676b1714d7@rm.dk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32593" r="32593"/>
          <a:stretch>
            <a:fillRect/>
          </a:stretch>
        </p:blipFill>
        <p:spPr>
          <a:xfrm>
            <a:off x="971550" y="1501775"/>
            <a:ext cx="4608513" cy="712787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2135" y="510014"/>
            <a:ext cx="4607342" cy="643404"/>
          </a:xfrm>
        </p:spPr>
        <p:txBody>
          <a:bodyPr/>
          <a:lstStyle/>
          <a:p>
            <a:pPr algn="ctr"/>
            <a:r>
              <a:rPr lang="da-DK" sz="2400" dirty="0" smtClean="0"/>
              <a:t>Vareopfyldning i Gødstrup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9668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986374" y="720678"/>
            <a:ext cx="2376826" cy="51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Udpakning af varer:</a:t>
            </a:r>
          </a:p>
          <a:p>
            <a:endParaRPr lang="da-DK" sz="1097" dirty="0"/>
          </a:p>
        </p:txBody>
      </p:sp>
      <p:sp>
        <p:nvSpPr>
          <p:cNvPr id="4" name="Tekstfelt 3"/>
          <p:cNvSpPr txBox="1"/>
          <p:nvPr/>
        </p:nvSpPr>
        <p:spPr>
          <a:xfrm>
            <a:off x="986374" y="1247443"/>
            <a:ext cx="46652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Alle varerne er placeret i et lokale tæt på jeres depot. Lokale nr. findes i ”brikposen”.</a:t>
            </a:r>
          </a:p>
          <a:p>
            <a:r>
              <a:rPr lang="da-DK" sz="975" dirty="0"/>
              <a:t>Hvis I skal have hjælp til at køre paller fra opbevaringsrummet ringer i til tlf. 30622815</a:t>
            </a:r>
          </a:p>
          <a:p>
            <a:endParaRPr lang="da-DK" sz="975" dirty="0"/>
          </a:p>
          <a:p>
            <a:r>
              <a:rPr lang="da-DK" sz="975" dirty="0"/>
              <a:t>Alle varer ligger </a:t>
            </a:r>
            <a:r>
              <a:rPr lang="da-DK" sz="975" dirty="0" smtClean="0"/>
              <a:t>pakket, </a:t>
            </a:r>
            <a:r>
              <a:rPr lang="da-DK" sz="975" dirty="0"/>
              <a:t>så alle sterile varer er bestilt til </a:t>
            </a:r>
            <a:r>
              <a:rPr lang="da-DK" sz="975" dirty="0" smtClean="0"/>
              <a:t>ét </a:t>
            </a:r>
            <a:r>
              <a:rPr lang="da-DK" sz="975" dirty="0"/>
              <a:t>rum. Dette rum er </a:t>
            </a:r>
            <a:r>
              <a:rPr lang="da-DK" sz="975" dirty="0" smtClean="0"/>
              <a:t>det, </a:t>
            </a:r>
            <a:r>
              <a:rPr lang="da-DK" sz="975" dirty="0"/>
              <a:t>vi forslår til placering af sterile varer. De rene varer er bestilt til andet rum. </a:t>
            </a:r>
          </a:p>
        </p:txBody>
      </p:sp>
      <p:pic>
        <p:nvPicPr>
          <p:cNvPr id="9" name="Billede 8" descr="cid:451189525692525107287946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195" y="3217927"/>
            <a:ext cx="2445866" cy="1710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836712" y="2841445"/>
            <a:ext cx="14641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>
                <a:solidFill>
                  <a:srgbClr val="FF0000"/>
                </a:solidFill>
              </a:rPr>
              <a:t>Vigtig</a:t>
            </a:r>
            <a:r>
              <a:rPr lang="da-DK" sz="975" dirty="0">
                <a:solidFill>
                  <a:srgbClr val="FF0000"/>
                </a:solidFill>
              </a:rPr>
              <a:t> at tjekke </a:t>
            </a:r>
            <a:r>
              <a:rPr lang="da-DK" sz="975" dirty="0" smtClean="0">
                <a:solidFill>
                  <a:srgbClr val="FF0000"/>
                </a:solidFill>
              </a:rPr>
              <a:t/>
            </a:r>
            <a:br>
              <a:rPr lang="da-DK" sz="975" dirty="0" smtClean="0">
                <a:solidFill>
                  <a:srgbClr val="FF0000"/>
                </a:solidFill>
              </a:rPr>
            </a:br>
            <a:r>
              <a:rPr lang="da-DK" sz="975" dirty="0" smtClean="0">
                <a:solidFill>
                  <a:srgbClr val="FF0000"/>
                </a:solidFill>
              </a:rPr>
              <a:t>om </a:t>
            </a:r>
            <a:r>
              <a:rPr lang="da-DK" sz="975" dirty="0">
                <a:solidFill>
                  <a:srgbClr val="FF0000"/>
                </a:solidFill>
              </a:rPr>
              <a:t>kassen er til </a:t>
            </a:r>
            <a:r>
              <a:rPr lang="da-DK" sz="975" dirty="0" smtClean="0">
                <a:solidFill>
                  <a:srgbClr val="FF0000"/>
                </a:solidFill>
              </a:rPr>
              <a:t/>
            </a:r>
            <a:br>
              <a:rPr lang="da-DK" sz="975" dirty="0" smtClean="0">
                <a:solidFill>
                  <a:srgbClr val="FF0000"/>
                </a:solidFill>
              </a:rPr>
            </a:br>
            <a:r>
              <a:rPr lang="da-DK" sz="975" dirty="0" smtClean="0">
                <a:solidFill>
                  <a:srgbClr val="FF0000"/>
                </a:solidFill>
              </a:rPr>
              <a:t>den rigtige afdeling, </a:t>
            </a:r>
            <a:r>
              <a:rPr lang="da-DK" sz="975" dirty="0">
                <a:solidFill>
                  <a:srgbClr val="FF0000"/>
                </a:solidFill>
              </a:rPr>
              <a:t>inden den åbnes.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939457" y="3636366"/>
            <a:ext cx="141296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Info som vi ikke skal bruge</a:t>
            </a:r>
          </a:p>
        </p:txBody>
      </p:sp>
      <p:sp>
        <p:nvSpPr>
          <p:cNvPr id="13" name="Tekstfelt 12"/>
          <p:cNvSpPr txBox="1"/>
          <p:nvPr/>
        </p:nvSpPr>
        <p:spPr>
          <a:xfrm rot="10800000" flipV="1">
            <a:off x="1001110" y="4782302"/>
            <a:ext cx="134046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Stregkode ti AGV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4217734" y="2905967"/>
            <a:ext cx="1262846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Vægt på kassen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4194221" y="3212837"/>
            <a:ext cx="174990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Rum som AGV </a:t>
            </a:r>
            <a:r>
              <a:rPr lang="da-DK" sz="975" dirty="0" smtClean="0"/>
              <a:t>afleverer </a:t>
            </a:r>
            <a:r>
              <a:rPr lang="da-DK" sz="975" dirty="0"/>
              <a:t>varen til </a:t>
            </a:r>
            <a:r>
              <a:rPr lang="da-DK" sz="975" dirty="0" smtClean="0"/>
              <a:t>- også </a:t>
            </a:r>
            <a:r>
              <a:rPr lang="da-DK" sz="975" dirty="0"/>
              <a:t>kaldet landingsplads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4185401" y="3749708"/>
            <a:ext cx="180839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Navn på leveringsrum til AGV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4194221" y="4240970"/>
            <a:ext cx="202076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Rum nr. hvor varen skal placeres</a:t>
            </a:r>
          </a:p>
        </p:txBody>
      </p:sp>
      <p:sp>
        <p:nvSpPr>
          <p:cNvPr id="32" name="Tekstfelt 31"/>
          <p:cNvSpPr txBox="1"/>
          <p:nvPr/>
        </p:nvSpPr>
        <p:spPr>
          <a:xfrm>
            <a:off x="4217734" y="4796207"/>
            <a:ext cx="2001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Hvilket skab varen er </a:t>
            </a:r>
            <a:r>
              <a:rPr lang="da-DK" sz="975" dirty="0" smtClean="0"/>
              <a:t>placeret i</a:t>
            </a:r>
            <a:endParaRPr lang="da-DK" sz="975" dirty="0"/>
          </a:p>
        </p:txBody>
      </p:sp>
      <p:cxnSp>
        <p:nvCxnSpPr>
          <p:cNvPr id="34" name="Lige pilforbindelse 33"/>
          <p:cNvCxnSpPr>
            <a:stCxn id="32" idx="1"/>
          </p:cNvCxnSpPr>
          <p:nvPr/>
        </p:nvCxnSpPr>
        <p:spPr bwMode="auto">
          <a:xfrm flipH="1" flipV="1">
            <a:off x="3265288" y="4553138"/>
            <a:ext cx="952446" cy="439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kstfelt 55"/>
          <p:cNvSpPr txBox="1"/>
          <p:nvPr/>
        </p:nvSpPr>
        <p:spPr>
          <a:xfrm>
            <a:off x="986374" y="5848856"/>
            <a:ext cx="4840768" cy="216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Der er udpeget et rum til sterile varer. Som udgangspunkt må man ikke blade sterile og rene varer. Der kan dog være undtagelser.</a:t>
            </a:r>
          </a:p>
          <a:p>
            <a:r>
              <a:rPr lang="da-DK" sz="975" dirty="0"/>
              <a:t>Husk at være </a:t>
            </a:r>
            <a:r>
              <a:rPr lang="da-DK" sz="975" dirty="0" smtClean="0"/>
              <a:t>opmærksom </a:t>
            </a:r>
            <a:r>
              <a:rPr lang="da-DK" sz="975" dirty="0"/>
              <a:t>på hygiejnekrav når I pakker varerne ud. Se afsnittet om hygiejne.</a:t>
            </a:r>
          </a:p>
          <a:p>
            <a:endParaRPr lang="da-DK" sz="975" dirty="0"/>
          </a:p>
          <a:p>
            <a:r>
              <a:rPr lang="da-DK" sz="975" dirty="0"/>
              <a:t>Kasserne </a:t>
            </a:r>
            <a:r>
              <a:rPr lang="da-DK" sz="975" dirty="0" smtClean="0"/>
              <a:t>tages med </a:t>
            </a:r>
            <a:r>
              <a:rPr lang="da-DK" sz="975" dirty="0"/>
              <a:t>til udpakningsbordet og pakkes ud. Derefter bringes varen ind i depotrummet.</a:t>
            </a:r>
          </a:p>
          <a:p>
            <a:endParaRPr lang="da-DK" sz="975" dirty="0"/>
          </a:p>
          <a:p>
            <a:r>
              <a:rPr lang="da-DK" sz="975" dirty="0"/>
              <a:t>Fjern pap og affald. Der står en container til pap og en til plastik. Vær </a:t>
            </a:r>
            <a:r>
              <a:rPr lang="da-DK" sz="975" dirty="0" smtClean="0"/>
              <a:t>obs. </a:t>
            </a:r>
            <a:r>
              <a:rPr lang="da-DK" sz="975" dirty="0"/>
              <a:t>på at pap skal bringes uden for udpakningsområdet </a:t>
            </a:r>
            <a:r>
              <a:rPr lang="da-DK" sz="975" dirty="0" smtClean="0"/>
              <a:t>inden, det </a:t>
            </a:r>
            <a:r>
              <a:rPr lang="da-DK" sz="975" dirty="0" smtClean="0"/>
              <a:t>slås </a:t>
            </a:r>
            <a:r>
              <a:rPr lang="da-DK" sz="975" dirty="0"/>
              <a:t>sammen</a:t>
            </a:r>
            <a:r>
              <a:rPr lang="da-DK" sz="975" dirty="0" smtClean="0"/>
              <a:t>.</a:t>
            </a:r>
          </a:p>
          <a:p>
            <a:endParaRPr lang="da-DK" sz="975" dirty="0"/>
          </a:p>
          <a:p>
            <a:r>
              <a:rPr lang="da-DK" sz="975" dirty="0"/>
              <a:t>Når container er fyldt ringer i til </a:t>
            </a:r>
            <a:r>
              <a:rPr lang="da-DK" sz="975" dirty="0" smtClean="0"/>
              <a:t>30620668 for at få den tømt.</a:t>
            </a:r>
            <a:endParaRPr lang="da-DK" sz="975" dirty="0"/>
          </a:p>
          <a:p>
            <a:endParaRPr lang="da-DK" sz="812" dirty="0"/>
          </a:p>
        </p:txBody>
      </p:sp>
      <p:cxnSp>
        <p:nvCxnSpPr>
          <p:cNvPr id="1029" name="Lige pilforbindelse 1028"/>
          <p:cNvCxnSpPr>
            <a:stCxn id="29" idx="1"/>
          </p:cNvCxnSpPr>
          <p:nvPr/>
        </p:nvCxnSpPr>
        <p:spPr bwMode="auto">
          <a:xfrm flipH="1" flipV="1">
            <a:off x="3260350" y="4185375"/>
            <a:ext cx="933871" cy="251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1" name="Lige pilforbindelse 1030"/>
          <p:cNvCxnSpPr>
            <a:stCxn id="24" idx="1"/>
          </p:cNvCxnSpPr>
          <p:nvPr/>
        </p:nvCxnSpPr>
        <p:spPr bwMode="auto">
          <a:xfrm flipH="1">
            <a:off x="3577920" y="3945916"/>
            <a:ext cx="607481" cy="185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Lige pilforbindelse 1032"/>
          <p:cNvCxnSpPr/>
          <p:nvPr/>
        </p:nvCxnSpPr>
        <p:spPr bwMode="auto">
          <a:xfrm flipH="1">
            <a:off x="3269019" y="3412233"/>
            <a:ext cx="861724" cy="3256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Lige pilforbindelse 1034"/>
          <p:cNvCxnSpPr/>
          <p:nvPr/>
        </p:nvCxnSpPr>
        <p:spPr bwMode="auto">
          <a:xfrm flipH="1" flipV="1">
            <a:off x="3660042" y="2989556"/>
            <a:ext cx="525359" cy="12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Lige pilforbindelse 1036"/>
          <p:cNvCxnSpPr/>
          <p:nvPr/>
        </p:nvCxnSpPr>
        <p:spPr bwMode="auto">
          <a:xfrm flipV="1">
            <a:off x="2240112" y="4840437"/>
            <a:ext cx="330801" cy="630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9" name="Lige pilforbindelse 1038"/>
          <p:cNvCxnSpPr/>
          <p:nvPr/>
        </p:nvCxnSpPr>
        <p:spPr bwMode="auto">
          <a:xfrm flipV="1">
            <a:off x="2059514" y="3440846"/>
            <a:ext cx="516383" cy="3245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02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92696" y="683138"/>
            <a:ext cx="384763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Udpakning af varer – Hygiejne: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692696" y="1136576"/>
            <a:ext cx="554461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000" dirty="0" smtClean="0"/>
              <a:t>Arbejdsdragt </a:t>
            </a:r>
            <a:r>
              <a:rPr lang="da-DK" sz="1000" dirty="0"/>
              <a:t>skal fremstå </a:t>
            </a:r>
            <a:r>
              <a:rPr lang="da-DK" sz="1000" dirty="0" smtClean="0"/>
              <a:t>synligt </a:t>
            </a:r>
            <a:r>
              <a:rPr lang="da-DK" sz="1000" dirty="0"/>
              <a:t>ren. Den skal skiftes minimum 1 gang dagligt ved forurening og vaskes på et valideret vaskeri</a:t>
            </a:r>
            <a:r>
              <a:rPr lang="da-DK" sz="1000" dirty="0" smtClean="0"/>
              <a:t>. </a:t>
            </a:r>
            <a:r>
              <a:rPr lang="da-DK" sz="1000" dirty="0"/>
              <a:t>Personale, der bærer arbejdsdragt, må ikke bære hånd- og håndledssmykker (ringe, ure, armbånd), armstrømper, håndskinner eller fingerforbindinger.</a:t>
            </a:r>
          </a:p>
          <a:p>
            <a:pPr lvl="0"/>
            <a:r>
              <a:rPr lang="da-DK" sz="1000" dirty="0" smtClean="0"/>
              <a:t>Negle </a:t>
            </a:r>
            <a:r>
              <a:rPr lang="da-DK" sz="1000" dirty="0"/>
              <a:t>skal være synligt rene, hele og korte.</a:t>
            </a:r>
          </a:p>
          <a:p>
            <a:pPr lvl="0"/>
            <a:r>
              <a:rPr lang="da-DK" sz="1000" dirty="0" smtClean="0"/>
              <a:t>Neglelak</a:t>
            </a:r>
            <a:r>
              <a:rPr lang="da-DK" sz="1000" dirty="0"/>
              <a:t>, neglesmykker, negleforlængere, negleforstærkning og kunstige negle må ikke anvendes.</a:t>
            </a:r>
          </a:p>
          <a:p>
            <a:pPr lvl="0"/>
            <a:endParaRPr lang="da-DK" sz="1000" dirty="0"/>
          </a:p>
          <a:p>
            <a:pPr lvl="0"/>
            <a:r>
              <a:rPr lang="da-DK" sz="1000" dirty="0"/>
              <a:t>Der skal udføres </a:t>
            </a:r>
            <a:r>
              <a:rPr lang="da-DK" sz="1000" dirty="0" smtClean="0"/>
              <a:t>håndhygiejne </a:t>
            </a:r>
            <a:r>
              <a:rPr lang="da-DK" sz="1000" dirty="0"/>
              <a:t>ved synlig forurening og efterfølgende </a:t>
            </a:r>
            <a:r>
              <a:rPr lang="da-DK" sz="1000" dirty="0" smtClean="0"/>
              <a:t>hånddesinfektion</a:t>
            </a:r>
            <a:r>
              <a:rPr lang="da-DK" sz="1000" dirty="0" smtClean="0"/>
              <a:t>:</a:t>
            </a:r>
          </a:p>
          <a:p>
            <a:pPr lvl="0"/>
            <a:endParaRPr lang="da-DK" sz="1000" dirty="0"/>
          </a:p>
          <a:p>
            <a:pPr lvl="0"/>
            <a:r>
              <a:rPr lang="da-DK" sz="1000" dirty="0" smtClean="0"/>
              <a:t>1. Før </a:t>
            </a:r>
            <a:r>
              <a:rPr lang="da-DK" sz="1000" dirty="0"/>
              <a:t>rene procedurer</a:t>
            </a:r>
          </a:p>
          <a:p>
            <a:pPr lvl="0"/>
            <a:r>
              <a:rPr lang="da-DK" sz="1000" dirty="0" smtClean="0"/>
              <a:t>2. Efter </a:t>
            </a:r>
            <a:r>
              <a:rPr lang="da-DK" sz="1000" dirty="0"/>
              <a:t>urene procedurer</a:t>
            </a:r>
          </a:p>
          <a:p>
            <a:pPr lvl="0"/>
            <a:r>
              <a:rPr lang="da-DK" sz="1000" dirty="0" smtClean="0"/>
              <a:t>3. Efter </a:t>
            </a:r>
            <a:r>
              <a:rPr lang="da-DK" sz="1000" dirty="0"/>
              <a:t>handskebrug</a:t>
            </a:r>
          </a:p>
          <a:p>
            <a:pPr lvl="0"/>
            <a:r>
              <a:rPr lang="da-DK" sz="1000" dirty="0" smtClean="0"/>
              <a:t>4. Der udføres håndvask ved synlig forurening efterfulgt af hånddesinfektion.</a:t>
            </a:r>
            <a:endParaRPr lang="da-DK" sz="1000" dirty="0"/>
          </a:p>
          <a:p>
            <a:pPr lvl="0"/>
            <a:endParaRPr lang="da-DK" sz="1000" dirty="0" smtClean="0"/>
          </a:p>
          <a:p>
            <a:pPr lvl="0"/>
            <a:r>
              <a:rPr lang="da-DK" sz="1000" dirty="0" smtClean="0"/>
              <a:t>Med </a:t>
            </a:r>
            <a:r>
              <a:rPr lang="da-DK" sz="1000" dirty="0"/>
              <a:t>synligt tørre hænder indgnides </a:t>
            </a:r>
            <a:r>
              <a:rPr lang="da-DK" sz="1000" dirty="0" smtClean="0"/>
              <a:t>hånddesinfektionsmidlet, </a:t>
            </a:r>
            <a:r>
              <a:rPr lang="da-DK" sz="1000" dirty="0"/>
              <a:t>indtil tørhed opnås. Der skal anvendes så stor en mængde hånddesinfektionsmiddel, at hænder og håndled kan indgnides og holdes fugtige i 30 sekunder (2-5 ml eller 1-2 pumpeslag</a:t>
            </a:r>
            <a:r>
              <a:rPr lang="da-DK" sz="1000" dirty="0" smtClean="0"/>
              <a:t>).</a:t>
            </a:r>
            <a:endParaRPr lang="da-DK" sz="1000" dirty="0"/>
          </a:p>
          <a:p>
            <a:endParaRPr lang="da-DK" sz="1000" dirty="0" smtClean="0"/>
          </a:p>
          <a:p>
            <a:r>
              <a:rPr lang="da-DK" sz="1000" dirty="0" smtClean="0"/>
              <a:t>Uniformen </a:t>
            </a:r>
            <a:r>
              <a:rPr lang="da-DK" sz="1000" dirty="0"/>
              <a:t>skiftes hver </a:t>
            </a:r>
            <a:r>
              <a:rPr lang="da-DK" sz="1000" dirty="0" smtClean="0"/>
              <a:t>dag og </a:t>
            </a:r>
            <a:r>
              <a:rPr lang="da-DK" sz="1000" dirty="0"/>
              <a:t>beskyttes med et plastikforklæde ved urene procedurer. Den </a:t>
            </a:r>
            <a:r>
              <a:rPr lang="da-DK" sz="1000" dirty="0" smtClean="0"/>
              <a:t>skal skiftes, </a:t>
            </a:r>
            <a:r>
              <a:rPr lang="da-DK" sz="1000" dirty="0"/>
              <a:t>hvis den er blevet snavset</a:t>
            </a:r>
            <a:r>
              <a:rPr lang="da-DK" sz="1000" dirty="0" smtClean="0"/>
              <a:t>. Skæg </a:t>
            </a:r>
            <a:r>
              <a:rPr lang="da-DK" sz="1000" dirty="0"/>
              <a:t>fremstår velplejet, hår samles i en hestehale. </a:t>
            </a:r>
            <a:r>
              <a:rPr lang="da-DK" sz="1000" dirty="0" smtClean="0"/>
              <a:t>Sko </a:t>
            </a:r>
            <a:r>
              <a:rPr lang="da-DK" sz="1000" dirty="0"/>
              <a:t>skal fremstå </a:t>
            </a:r>
            <a:r>
              <a:rPr lang="da-DK" sz="1000" dirty="0" smtClean="0"/>
              <a:t>rene.</a:t>
            </a:r>
            <a:endParaRPr lang="da-DK" sz="1000" dirty="0"/>
          </a:p>
          <a:p>
            <a:r>
              <a:rPr lang="da-DK" sz="1000" dirty="0"/>
              <a:t> </a:t>
            </a:r>
          </a:p>
          <a:p>
            <a:r>
              <a:rPr lang="da-DK" sz="1000" dirty="0"/>
              <a:t>Skal man </a:t>
            </a:r>
            <a:r>
              <a:rPr lang="da-DK" sz="1000" dirty="0" smtClean="0"/>
              <a:t>opfylde </a:t>
            </a:r>
            <a:r>
              <a:rPr lang="da-DK" sz="1000" dirty="0"/>
              <a:t>depoter på hygiejneprofil </a:t>
            </a:r>
            <a:r>
              <a:rPr lang="da-DK" sz="1000" dirty="0" smtClean="0"/>
              <a:t>5, skal </a:t>
            </a:r>
            <a:r>
              <a:rPr lang="da-DK" sz="1000" dirty="0"/>
              <a:t>man anvende </a:t>
            </a:r>
            <a:r>
              <a:rPr lang="da-DK" sz="1000" dirty="0" smtClean="0"/>
              <a:t>barrieredragter og evt. op-hat</a:t>
            </a:r>
            <a:r>
              <a:rPr lang="da-DK" sz="1000" dirty="0"/>
              <a:t> </a:t>
            </a:r>
            <a:r>
              <a:rPr lang="da-DK" sz="1000" dirty="0" smtClean="0"/>
              <a:t>– eksempelvis på op stuerne.</a:t>
            </a:r>
          </a:p>
          <a:p>
            <a:endParaRPr lang="da-DK" sz="1000" dirty="0"/>
          </a:p>
          <a:p>
            <a:r>
              <a:rPr lang="da-DK" sz="1000" dirty="0"/>
              <a:t>Personalets adfærd skal fremme god </a:t>
            </a:r>
            <a:r>
              <a:rPr lang="da-DK" sz="1000" dirty="0" smtClean="0"/>
              <a:t>infektionshygiejne, </a:t>
            </a:r>
            <a:r>
              <a:rPr lang="da-DK" sz="1000" dirty="0"/>
              <a:t>det </a:t>
            </a:r>
            <a:r>
              <a:rPr lang="da-DK" sz="1000" dirty="0" smtClean="0"/>
              <a:t>betyder, </a:t>
            </a:r>
            <a:r>
              <a:rPr lang="da-DK" sz="1000" dirty="0"/>
              <a:t>at man skal skynde sig langsomt. Produktets kvalitet må ikke forringes under håndtering og </a:t>
            </a:r>
            <a:r>
              <a:rPr lang="da-DK" sz="1000" dirty="0" smtClean="0"/>
              <a:t>opbevaring. Emballage </a:t>
            </a:r>
            <a:r>
              <a:rPr lang="da-DK" sz="1000" dirty="0"/>
              <a:t>skal være </a:t>
            </a:r>
            <a:r>
              <a:rPr lang="da-DK" sz="1000" dirty="0" smtClean="0"/>
              <a:t>intakt.</a:t>
            </a:r>
            <a:endParaRPr lang="da-DK" sz="1000" dirty="0"/>
          </a:p>
          <a:p>
            <a:endParaRPr lang="da-DK" sz="1000" dirty="0" smtClean="0"/>
          </a:p>
          <a:p>
            <a:r>
              <a:rPr lang="da-DK" sz="1000" b="1" dirty="0" smtClean="0"/>
              <a:t>Sterile </a:t>
            </a:r>
            <a:r>
              <a:rPr lang="da-DK" sz="1000" b="1" dirty="0"/>
              <a:t>varer: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i="1" dirty="0" smtClean="0"/>
              <a:t>Primær </a:t>
            </a:r>
            <a:r>
              <a:rPr lang="da-DK" sz="1000" i="1" dirty="0"/>
              <a:t>emballage (N1) er det inderste lag emballage for sterile varer. N1 brydes først ved anvendelsen af varen. N1 sikrer, at varen stadig er steril ved anvendelsen</a:t>
            </a:r>
            <a:r>
              <a:rPr lang="da-DK" sz="10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i="1" dirty="0" smtClean="0"/>
              <a:t>Sekundær </a:t>
            </a:r>
            <a:r>
              <a:rPr lang="da-DK" sz="1000" i="1" dirty="0"/>
              <a:t>emballage (N2) er det andet lag emballage for sterile varer. N2 bør fjernes så sent som muligt og skal håndteres rent. N2 beskytter N1 emballagen</a:t>
            </a:r>
            <a:r>
              <a:rPr lang="da-DK" sz="10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i="1" dirty="0" smtClean="0"/>
              <a:t>Tertiær </a:t>
            </a:r>
            <a:r>
              <a:rPr lang="da-DK" sz="1000" i="1" dirty="0"/>
              <a:t>emballage (N3) er det yderste lag emballage for sterile varer. N3 emballagen håndteres </a:t>
            </a:r>
            <a:r>
              <a:rPr lang="da-DK" sz="1000" i="1" dirty="0" smtClean="0"/>
              <a:t>urent.</a:t>
            </a:r>
            <a:endParaRPr lang="da-DK" sz="1000" dirty="0"/>
          </a:p>
          <a:p>
            <a:r>
              <a:rPr lang="da-DK" sz="1000" dirty="0"/>
              <a:t> </a:t>
            </a:r>
          </a:p>
          <a:p>
            <a:r>
              <a:rPr lang="da-DK" sz="1000" b="1" dirty="0" smtClean="0"/>
              <a:t>Rene </a:t>
            </a:r>
            <a:r>
              <a:rPr lang="da-DK" sz="1000" b="1" dirty="0"/>
              <a:t>varer:</a:t>
            </a:r>
          </a:p>
          <a:p>
            <a:pPr lvl="0"/>
            <a:r>
              <a:rPr lang="da-DK" sz="1000" i="1" dirty="0" smtClean="0"/>
              <a:t>Inder emballage </a:t>
            </a:r>
            <a:r>
              <a:rPr lang="da-DK" sz="1000" i="1" dirty="0"/>
              <a:t>(I) er det inderste lag emballage for rene varer og skal håndteres rent. I opretholder varens renhed.</a:t>
            </a:r>
            <a:endParaRPr lang="da-DK" sz="1000" dirty="0"/>
          </a:p>
          <a:p>
            <a:pPr lvl="0"/>
            <a:r>
              <a:rPr lang="da-DK" sz="1000" i="1" dirty="0"/>
              <a:t>Yderemballage (Y) er det yderste lag emballage for rene varer. Y håndteres urent.</a:t>
            </a:r>
            <a:endParaRPr lang="da-DK" sz="1000" dirty="0"/>
          </a:p>
          <a:p>
            <a:endParaRPr lang="da-DK" sz="1000" dirty="0" smtClean="0"/>
          </a:p>
          <a:p>
            <a:r>
              <a:rPr lang="da-DK" sz="1000" b="1" dirty="0" smtClean="0"/>
              <a:t>Udpakning:</a:t>
            </a:r>
          </a:p>
          <a:p>
            <a:r>
              <a:rPr lang="da-DK" sz="1000" dirty="0" smtClean="0"/>
              <a:t>Ved </a:t>
            </a:r>
            <a:r>
              <a:rPr lang="da-DK" sz="1000" dirty="0"/>
              <a:t>udpakning af </a:t>
            </a:r>
            <a:r>
              <a:rPr lang="da-DK" sz="1000" dirty="0" smtClean="0"/>
              <a:t>produkter/varer, </a:t>
            </a:r>
            <a:r>
              <a:rPr lang="da-DK" sz="1000" dirty="0"/>
              <a:t>skal arbejdsopgaverne udføres således, at rene og forurenende procedurer er klart adskilte.</a:t>
            </a:r>
            <a:br>
              <a:rPr lang="da-DK" sz="1000" dirty="0"/>
            </a:br>
            <a:r>
              <a:rPr lang="da-DK" sz="1000" dirty="0"/>
              <a:t/>
            </a:r>
            <a:br>
              <a:rPr lang="da-DK" sz="1000" dirty="0"/>
            </a:br>
            <a:r>
              <a:rPr lang="da-DK" sz="1000" dirty="0"/>
              <a:t>Udpakning bør foretages af to personer: 1. person åbner den urene pakning, og 2. person tager den rene pakning med rene hænder og stiller denne på rent transportbånd eller lignende. Pakken transporteres herefter </a:t>
            </a:r>
            <a:r>
              <a:rPr lang="da-DK" sz="1000" dirty="0" smtClean="0"/>
              <a:t>til </a:t>
            </a:r>
            <a:r>
              <a:rPr lang="da-DK" sz="1000" dirty="0"/>
              <a:t>rent eller sterilt lager.</a:t>
            </a:r>
          </a:p>
          <a:p>
            <a:pPr lvl="0"/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3803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030858" y="449173"/>
            <a:ext cx="350947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Varens placering i skabet: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89350" y="1002010"/>
            <a:ext cx="485993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/>
              <a:t>Indretning af kurve:</a:t>
            </a:r>
          </a:p>
          <a:p>
            <a:r>
              <a:rPr lang="da-DK" sz="975" dirty="0"/>
              <a:t>Kurvene finde i 2 højder: 10 og 20 cm. </a:t>
            </a:r>
          </a:p>
          <a:p>
            <a:r>
              <a:rPr lang="da-DK" sz="975" dirty="0"/>
              <a:t>Hertil findes der ruminddelinger, hvor I har mulighed for at tilpasse rummene til netop de </a:t>
            </a:r>
            <a:r>
              <a:rPr lang="da-DK" sz="975" dirty="0" smtClean="0"/>
              <a:t>størrelser, </a:t>
            </a:r>
            <a:r>
              <a:rPr lang="da-DK" sz="975" dirty="0"/>
              <a:t>I ønsker.</a:t>
            </a:r>
          </a:p>
          <a:p>
            <a:r>
              <a:rPr lang="da-DK" sz="975" dirty="0"/>
              <a:t>Ombytning eller ekstra kurve og ruminddelinger bestilles via </a:t>
            </a:r>
          </a:p>
          <a:p>
            <a:r>
              <a:rPr lang="da-DK" sz="975" dirty="0"/>
              <a:t>tlf. 91171128</a:t>
            </a:r>
          </a:p>
        </p:txBody>
      </p:sp>
      <p:grpSp>
        <p:nvGrpSpPr>
          <p:cNvPr id="5" name="Gruppe 4"/>
          <p:cNvGrpSpPr>
            <a:grpSpLocks/>
          </p:cNvGrpSpPr>
          <p:nvPr/>
        </p:nvGrpSpPr>
        <p:grpSpPr bwMode="auto">
          <a:xfrm>
            <a:off x="1030858" y="2204855"/>
            <a:ext cx="4825170" cy="2132100"/>
            <a:chOff x="1073037" y="1073161"/>
            <a:chExt cx="58320" cy="2232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37" y="1073161"/>
              <a:ext cx="17326" cy="2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Skuffe fra ov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1" t="10091" r="2586"/>
            <a:stretch>
              <a:fillRect/>
            </a:stretch>
          </p:blipFill>
          <p:spPr bwMode="auto">
            <a:xfrm>
              <a:off x="1099317" y="1075681"/>
              <a:ext cx="32040" cy="1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Tekstfelt 7"/>
          <p:cNvSpPr txBox="1"/>
          <p:nvPr/>
        </p:nvSpPr>
        <p:spPr>
          <a:xfrm>
            <a:off x="993985" y="4578517"/>
            <a:ext cx="5205722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Nogle varer fylder meget f.eks. bleer, eller som her skumvaskeklude.</a:t>
            </a:r>
          </a:p>
          <a:p>
            <a:endParaRPr lang="da-DK" sz="975" dirty="0"/>
          </a:p>
          <a:p>
            <a:r>
              <a:rPr lang="da-DK" sz="975" dirty="0"/>
              <a:t>Det kan være en udfordring mht. massefylde eller den bestillingsmængde, der er </a:t>
            </a:r>
            <a:r>
              <a:rPr lang="da-DK" sz="975" dirty="0" smtClean="0"/>
              <a:t>nødvendig </a:t>
            </a:r>
            <a:r>
              <a:rPr lang="da-DK" sz="975" dirty="0"/>
              <a:t>at have på lager, da der som udgangspunkt kun skal scannes en gang ugentligt.</a:t>
            </a:r>
          </a:p>
        </p:txBody>
      </p:sp>
      <p:pic>
        <p:nvPicPr>
          <p:cNvPr id="10" name="Billed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8" y="5683108"/>
            <a:ext cx="2513831" cy="18132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kstfelt 10"/>
          <p:cNvSpPr txBox="1"/>
          <p:nvPr/>
        </p:nvSpPr>
        <p:spPr>
          <a:xfrm>
            <a:off x="1089349" y="7775917"/>
            <a:ext cx="51103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Har I brug for hjælp </a:t>
            </a:r>
            <a:r>
              <a:rPr lang="da-DK" sz="975" dirty="0" smtClean="0"/>
              <a:t>med </a:t>
            </a:r>
            <a:r>
              <a:rPr lang="da-DK" sz="975" dirty="0"/>
              <a:t>at indrette </a:t>
            </a:r>
            <a:r>
              <a:rPr lang="da-DK" sz="975" dirty="0" smtClean="0"/>
              <a:t>skabene, </a:t>
            </a:r>
            <a:r>
              <a:rPr lang="da-DK" sz="975" dirty="0"/>
              <a:t>kan I kontakte tlf. 61363946.</a:t>
            </a:r>
          </a:p>
          <a:p>
            <a:endParaRPr lang="da-DK" sz="975" dirty="0"/>
          </a:p>
          <a:p>
            <a:r>
              <a:rPr lang="da-DK" sz="975" dirty="0"/>
              <a:t>Har I fået en forkert varer, en varer I ikke bruger mere eller en </a:t>
            </a:r>
            <a:r>
              <a:rPr lang="da-DK" sz="975" dirty="0" smtClean="0"/>
              <a:t>vare, </a:t>
            </a:r>
            <a:r>
              <a:rPr lang="da-DK" sz="975" dirty="0"/>
              <a:t>som skal </a:t>
            </a:r>
            <a:r>
              <a:rPr lang="da-DK" sz="975" dirty="0" smtClean="0"/>
              <a:t>kasseres, </a:t>
            </a:r>
            <a:r>
              <a:rPr lang="da-DK" sz="975" dirty="0"/>
              <a:t>skal den markeres med en ”PINK post-it” og sættes til side.</a:t>
            </a:r>
          </a:p>
          <a:p>
            <a:endParaRPr lang="da-DK" sz="975" dirty="0"/>
          </a:p>
          <a:p>
            <a:r>
              <a:rPr lang="da-DK" sz="975" dirty="0"/>
              <a:t>Mangler I en </a:t>
            </a:r>
            <a:r>
              <a:rPr lang="da-DK" sz="975" dirty="0" smtClean="0"/>
              <a:t>vare, </a:t>
            </a:r>
            <a:r>
              <a:rPr lang="da-DK" sz="975" dirty="0"/>
              <a:t>skal det skrives på blanketten og ”GRØN post-it” placeres i skab eller på hylden.</a:t>
            </a:r>
          </a:p>
          <a:p>
            <a:r>
              <a:rPr lang="da-DK" sz="975" dirty="0"/>
              <a:t>Blanketten til udfyldelse af manglende varer ligger i brikposen.</a:t>
            </a:r>
          </a:p>
        </p:txBody>
      </p:sp>
    </p:spTree>
    <p:extLst>
      <p:ext uri="{BB962C8B-B14F-4D97-AF65-F5344CB8AC3E}">
        <p14:creationId xmlns:p14="http://schemas.microsoft.com/office/powerpoint/2010/main" val="363391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972367" y="858612"/>
            <a:ext cx="310003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Indretning af kurve: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72367" y="1560506"/>
            <a:ext cx="5117507" cy="86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/>
              <a:t>Indretning af standardkurv (bred)</a:t>
            </a:r>
          </a:p>
          <a:p>
            <a:r>
              <a:rPr lang="da-DK" sz="975" dirty="0"/>
              <a:t>Hver kurv indrettes, så der er mulighed for at placere den samme vare i 2 rum umiddelbart bagved hinanden.</a:t>
            </a:r>
          </a:p>
          <a:p>
            <a:endParaRPr lang="da-DK" sz="975" dirty="0"/>
          </a:p>
          <a:p>
            <a:r>
              <a:rPr lang="da-DK" sz="1137" b="1" u="sng" dirty="0"/>
              <a:t>Ældste vare altid forrest</a:t>
            </a:r>
          </a:p>
        </p:txBody>
      </p:sp>
      <p:grpSp>
        <p:nvGrpSpPr>
          <p:cNvPr id="37" name="Gruppe 36"/>
          <p:cNvGrpSpPr>
            <a:grpSpLocks/>
          </p:cNvGrpSpPr>
          <p:nvPr/>
        </p:nvGrpSpPr>
        <p:grpSpPr bwMode="auto">
          <a:xfrm>
            <a:off x="972367" y="2638349"/>
            <a:ext cx="2298930" cy="1908190"/>
            <a:chOff x="1071237" y="1086121"/>
            <a:chExt cx="28620" cy="17637"/>
          </a:xfrm>
        </p:grpSpPr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071237" y="1086121"/>
              <a:ext cx="28620" cy="17637"/>
            </a:xfrm>
            <a:prstGeom prst="rect">
              <a:avLst/>
            </a:prstGeom>
            <a:noFill/>
            <a:ln w="9525" algn="in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endParaRPr lang="da-DK" sz="1715"/>
            </a:p>
          </p:txBody>
        </p:sp>
        <p:cxnSp>
          <p:nvCxnSpPr>
            <p:cNvPr id="39" name="Line 11"/>
            <p:cNvCxnSpPr>
              <a:cxnSpLocks noChangeShapeType="1"/>
            </p:cNvCxnSpPr>
            <p:nvPr/>
          </p:nvCxnSpPr>
          <p:spPr bwMode="auto">
            <a:xfrm>
              <a:off x="1076484" y="1086121"/>
              <a:ext cx="0" cy="17637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40" name="Line 12"/>
            <p:cNvCxnSpPr>
              <a:cxnSpLocks noChangeShapeType="1"/>
            </p:cNvCxnSpPr>
            <p:nvPr/>
          </p:nvCxnSpPr>
          <p:spPr bwMode="auto">
            <a:xfrm>
              <a:off x="1082208" y="1086121"/>
              <a:ext cx="0" cy="17637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41" name="Line 13"/>
            <p:cNvCxnSpPr>
              <a:cxnSpLocks noChangeShapeType="1"/>
            </p:cNvCxnSpPr>
            <p:nvPr/>
          </p:nvCxnSpPr>
          <p:spPr bwMode="auto">
            <a:xfrm>
              <a:off x="1087694" y="1086121"/>
              <a:ext cx="0" cy="17637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42" name="Line 14"/>
            <p:cNvCxnSpPr>
              <a:cxnSpLocks noChangeShapeType="1"/>
            </p:cNvCxnSpPr>
            <p:nvPr/>
          </p:nvCxnSpPr>
          <p:spPr bwMode="auto">
            <a:xfrm>
              <a:off x="1093895" y="1086121"/>
              <a:ext cx="0" cy="17637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43" name="Line 15"/>
            <p:cNvCxnSpPr>
              <a:cxnSpLocks noChangeShapeType="1"/>
            </p:cNvCxnSpPr>
            <p:nvPr/>
          </p:nvCxnSpPr>
          <p:spPr bwMode="auto">
            <a:xfrm>
              <a:off x="1071237" y="1099441"/>
              <a:ext cx="28620" cy="0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071602" y="1100391"/>
              <a:ext cx="4531" cy="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A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071426" y="1095406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A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077075" y="1100479"/>
              <a:ext cx="4531" cy="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C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076899" y="1095494"/>
              <a:ext cx="4770" cy="2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C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082661" y="1100467"/>
              <a:ext cx="4531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E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1082485" y="1095481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E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1088535" y="1100391"/>
              <a:ext cx="4532" cy="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F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088360" y="1095406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F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1094736" y="1100391"/>
              <a:ext cx="4532" cy="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H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1094561" y="1095406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H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4" name="Line 26"/>
            <p:cNvCxnSpPr>
              <a:cxnSpLocks noChangeShapeType="1"/>
            </p:cNvCxnSpPr>
            <p:nvPr/>
          </p:nvCxnSpPr>
          <p:spPr bwMode="auto">
            <a:xfrm>
              <a:off x="1071237" y="1094635"/>
              <a:ext cx="28620" cy="0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55" name="Line 27"/>
            <p:cNvCxnSpPr>
              <a:cxnSpLocks noChangeShapeType="1"/>
            </p:cNvCxnSpPr>
            <p:nvPr/>
          </p:nvCxnSpPr>
          <p:spPr bwMode="auto">
            <a:xfrm>
              <a:off x="1071237" y="1090404"/>
              <a:ext cx="28620" cy="0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1071665" y="1091229"/>
              <a:ext cx="4531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B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071489" y="1086558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B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 dirty="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7138" y="1091317"/>
              <a:ext cx="4531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D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1076962" y="1086646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D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082724" y="1091304"/>
              <a:ext cx="4531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F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1082548" y="1086633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F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Text Box 34"/>
            <p:cNvSpPr txBox="1">
              <a:spLocks noChangeArrowheads="1"/>
            </p:cNvSpPr>
            <p:nvPr/>
          </p:nvSpPr>
          <p:spPr bwMode="auto">
            <a:xfrm>
              <a:off x="1088598" y="1091229"/>
              <a:ext cx="4532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G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1088423" y="1086558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G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 Box 36"/>
            <p:cNvSpPr txBox="1">
              <a:spLocks noChangeArrowheads="1"/>
            </p:cNvSpPr>
            <p:nvPr/>
          </p:nvSpPr>
          <p:spPr bwMode="auto">
            <a:xfrm>
              <a:off x="1094799" y="1091229"/>
              <a:ext cx="4532" cy="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I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ældst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37"/>
            <p:cNvSpPr txBox="1">
              <a:spLocks noChangeArrowheads="1"/>
            </p:cNvSpPr>
            <p:nvPr/>
          </p:nvSpPr>
          <p:spPr bwMode="auto">
            <a:xfrm>
              <a:off x="1094624" y="1086558"/>
              <a:ext cx="4770" cy="2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29710" tIns="29710" rIns="29710" bIns="29710" anchor="t" anchorCtr="0" upright="1">
              <a:noAutofit/>
            </a:bodyPr>
            <a:lstStyle/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Vare I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da-DK" sz="487" kern="1400">
                  <a:solidFill>
                    <a:srgbClr val="000000"/>
                  </a:solidFill>
                  <a:latin typeface="Verdana" panose="020B0604030504040204" pitchFamily="34" charset="0"/>
                  <a:ea typeface="Times New Roman" panose="02020603050405020304" pitchFamily="18" charset="0"/>
                </a:rPr>
                <a:t>yngst</a:t>
              </a:r>
              <a:endParaRPr lang="da-DK" sz="812" kern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67" name="Billede 66" descr="Skuffe fra ov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46" y="2703860"/>
            <a:ext cx="2631628" cy="18239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9" name="Tekstfelt 68"/>
          <p:cNvSpPr txBox="1"/>
          <p:nvPr/>
        </p:nvSpPr>
        <p:spPr>
          <a:xfrm>
            <a:off x="1116950" y="4836018"/>
            <a:ext cx="49729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/>
              <a:t>Indretning af standardkurv (smal)</a:t>
            </a:r>
          </a:p>
          <a:p>
            <a:endParaRPr lang="da-DK" sz="975" b="1" dirty="0"/>
          </a:p>
          <a:p>
            <a:r>
              <a:rPr lang="da-DK" sz="975" dirty="0"/>
              <a:t>I smalle skabe placeres varer umiddelbart ved siden af hinanden – Princippet for indretningen er ”tag fra venstre”</a:t>
            </a:r>
          </a:p>
        </p:txBody>
      </p:sp>
      <p:sp>
        <p:nvSpPr>
          <p:cNvPr id="70" name="Tekstfelt 69"/>
          <p:cNvSpPr txBox="1"/>
          <p:nvPr/>
        </p:nvSpPr>
        <p:spPr>
          <a:xfrm>
            <a:off x="987548" y="5867287"/>
            <a:ext cx="4402519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37" b="1" u="sng" dirty="0" smtClean="0"/>
              <a:t>Ældste </a:t>
            </a:r>
            <a:r>
              <a:rPr lang="da-DK" sz="1137" b="1" u="sng" dirty="0"/>
              <a:t>vare ligger til venstre</a:t>
            </a:r>
          </a:p>
        </p:txBody>
      </p:sp>
      <p:graphicFrame>
        <p:nvGraphicFramePr>
          <p:cNvPr id="80" name="Tabel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59525"/>
              </p:ext>
            </p:extLst>
          </p:nvPr>
        </p:nvGraphicFramePr>
        <p:xfrm>
          <a:off x="1206332" y="6447075"/>
          <a:ext cx="1559488" cy="202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44">
                  <a:extLst>
                    <a:ext uri="{9D8B030D-6E8A-4147-A177-3AD203B41FA5}">
                      <a16:colId xmlns:a16="http://schemas.microsoft.com/office/drawing/2014/main" val="3915106575"/>
                    </a:ext>
                  </a:extLst>
                </a:gridCol>
                <a:gridCol w="779744">
                  <a:extLst>
                    <a:ext uri="{9D8B030D-6E8A-4147-A177-3AD203B41FA5}">
                      <a16:colId xmlns:a16="http://schemas.microsoft.com/office/drawing/2014/main" val="4028913679"/>
                    </a:ext>
                  </a:extLst>
                </a:gridCol>
              </a:tblGrid>
              <a:tr h="673665">
                <a:tc>
                  <a:txBody>
                    <a:bodyPr/>
                    <a:lstStyle/>
                    <a:p>
                      <a:pPr algn="ctr"/>
                      <a:r>
                        <a:rPr lang="da-DK" sz="800" b="0" dirty="0" smtClean="0">
                          <a:solidFill>
                            <a:schemeClr val="tx1"/>
                          </a:solidFill>
                        </a:rPr>
                        <a:t>Vare C</a:t>
                      </a:r>
                    </a:p>
                    <a:p>
                      <a:pPr algn="ctr"/>
                      <a:r>
                        <a:rPr lang="da-DK" sz="800" b="0" dirty="0" smtClean="0">
                          <a:solidFill>
                            <a:schemeClr val="tx1"/>
                          </a:solidFill>
                        </a:rPr>
                        <a:t>ældst</a:t>
                      </a:r>
                      <a:endParaRPr lang="da-DK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Vare C</a:t>
                      </a:r>
                    </a:p>
                    <a:p>
                      <a:pPr algn="ctr"/>
                      <a:r>
                        <a:rPr lang="da-DK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yngst</a:t>
                      </a:r>
                      <a:endParaRPr lang="da-DK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15247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/>
                        <a:t>Vare B</a:t>
                      </a:r>
                    </a:p>
                    <a:p>
                      <a:pPr algn="ctr"/>
                      <a:r>
                        <a:rPr lang="da-DK" sz="800" dirty="0" smtClean="0"/>
                        <a:t>ældst</a:t>
                      </a:r>
                      <a:endParaRPr lang="da-DK" sz="800" dirty="0"/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/>
                        <a:t>Vare B</a:t>
                      </a:r>
                    </a:p>
                    <a:p>
                      <a:pPr algn="ctr"/>
                      <a:r>
                        <a:rPr lang="da-DK" sz="800" dirty="0" smtClean="0"/>
                        <a:t>yngst</a:t>
                      </a:r>
                      <a:endParaRPr lang="da-DK" sz="800" dirty="0"/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445634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/>
                        <a:t>Vare A</a:t>
                      </a:r>
                    </a:p>
                    <a:p>
                      <a:pPr algn="ctr"/>
                      <a:r>
                        <a:rPr lang="da-DK" sz="800" dirty="0" smtClean="0"/>
                        <a:t>ældst</a:t>
                      </a:r>
                      <a:endParaRPr lang="da-DK" sz="800" dirty="0"/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/>
                        <a:t>Vare A</a:t>
                      </a:r>
                    </a:p>
                    <a:p>
                      <a:pPr algn="ctr"/>
                      <a:r>
                        <a:rPr lang="da-DK" sz="800" dirty="0" smtClean="0"/>
                        <a:t>yngst</a:t>
                      </a:r>
                      <a:endParaRPr lang="da-DK" sz="800" dirty="0"/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375083"/>
                  </a:ext>
                </a:extLst>
              </a:tr>
            </a:tbl>
          </a:graphicData>
        </a:graphic>
      </p:graphicFrame>
      <p:pic>
        <p:nvPicPr>
          <p:cNvPr id="82" name="Billede 81" descr="smal kurv_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7" r="595" b="3751"/>
          <a:stretch>
            <a:fillRect/>
          </a:stretch>
        </p:blipFill>
        <p:spPr bwMode="auto">
          <a:xfrm>
            <a:off x="3458246" y="6447075"/>
            <a:ext cx="1931822" cy="20209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3" name="Tekstfelt 82"/>
          <p:cNvSpPr txBox="1"/>
          <p:nvPr/>
        </p:nvSpPr>
        <p:spPr>
          <a:xfrm>
            <a:off x="1206332" y="8988898"/>
            <a:ext cx="3158528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37" b="1" dirty="0">
                <a:solidFill>
                  <a:srgbClr val="FF0000"/>
                </a:solidFill>
              </a:rPr>
              <a:t>OBS – løsningerne må ikke mixes</a:t>
            </a:r>
          </a:p>
        </p:txBody>
      </p:sp>
    </p:spTree>
    <p:extLst>
      <p:ext uri="{BB962C8B-B14F-4D97-AF65-F5344CB8AC3E}">
        <p14:creationId xmlns:p14="http://schemas.microsoft.com/office/powerpoint/2010/main" val="5800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20688" y="683138"/>
            <a:ext cx="315926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Opsætning af brikker: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20688" y="1038117"/>
            <a:ext cx="55281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Den midlertidige brik skal placeres ud for </a:t>
            </a:r>
            <a:r>
              <a:rPr lang="da-DK" sz="975" dirty="0" smtClean="0"/>
              <a:t>vare. </a:t>
            </a:r>
            <a:r>
              <a:rPr lang="da-DK" sz="975" dirty="0"/>
              <a:t>Så I kan bestille den efter indflytning.</a:t>
            </a:r>
          </a:p>
          <a:p>
            <a:r>
              <a:rPr lang="da-DK" sz="975" dirty="0"/>
              <a:t>Det er </a:t>
            </a:r>
            <a:r>
              <a:rPr lang="da-DK" sz="975" dirty="0" smtClean="0"/>
              <a:t>vigtig, </a:t>
            </a:r>
            <a:r>
              <a:rPr lang="da-DK" sz="975" dirty="0"/>
              <a:t>at ref.nr. på varen passer med det ref.nr</a:t>
            </a:r>
            <a:r>
              <a:rPr lang="da-DK" sz="975" dirty="0" smtClean="0"/>
              <a:t>., </a:t>
            </a:r>
            <a:r>
              <a:rPr lang="da-DK" sz="975" dirty="0"/>
              <a:t>som står på brikken.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09159" y="1802304"/>
            <a:ext cx="494251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15" dirty="0">
                <a:solidFill>
                  <a:srgbClr val="FF0000"/>
                </a:solidFill>
              </a:rPr>
              <a:t>Introduktion til brik-systemet</a:t>
            </a:r>
          </a:p>
        </p:txBody>
      </p:sp>
      <p:pic>
        <p:nvPicPr>
          <p:cNvPr id="5" name="Billede 4" descr="cid:ddcd2572-e099-410f-9038-43559ec87927@rm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4973" y="3601578"/>
            <a:ext cx="2666541" cy="198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/>
          <p:cNvSpPr txBox="1"/>
          <p:nvPr/>
        </p:nvSpPr>
        <p:spPr>
          <a:xfrm>
            <a:off x="1206332" y="2174910"/>
            <a:ext cx="4269863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37" dirty="0"/>
              <a:t>Hvad er en BRIK på skaffevarer ?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709158" y="2499738"/>
            <a:ext cx="54105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Brikken består af 2 dele. En brik holder og en løs brik. Selve brikken er hvid plastic, hvorpå der er påsat en label med relevante vareoplysninger. Alle BRIKKER er </a:t>
            </a:r>
            <a:r>
              <a:rPr lang="da-DK" sz="975" u="sng" dirty="0"/>
              <a:t>unikke</a:t>
            </a:r>
            <a:r>
              <a:rPr lang="da-DK" sz="975" dirty="0"/>
              <a:t>, og som det fremgår af </a:t>
            </a:r>
            <a:r>
              <a:rPr lang="da-DK" sz="975" dirty="0" smtClean="0"/>
              <a:t>billedet, fortæller </a:t>
            </a:r>
            <a:r>
              <a:rPr lang="da-DK" sz="975" dirty="0"/>
              <a:t>BRIKKEN alt om varens fysiske placering m.v.: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55384" y="3605577"/>
            <a:ext cx="1637755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Varenummer (ref.nr.)</a:t>
            </a:r>
          </a:p>
        </p:txBody>
      </p:sp>
      <p:cxnSp>
        <p:nvCxnSpPr>
          <p:cNvPr id="10" name="Lige pilforbindelse 9"/>
          <p:cNvCxnSpPr/>
          <p:nvPr/>
        </p:nvCxnSpPr>
        <p:spPr bwMode="auto">
          <a:xfrm>
            <a:off x="2156815" y="3776316"/>
            <a:ext cx="570290" cy="198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kstfelt 10"/>
          <p:cNvSpPr txBox="1"/>
          <p:nvPr/>
        </p:nvSpPr>
        <p:spPr>
          <a:xfrm>
            <a:off x="4481842" y="3588834"/>
            <a:ext cx="1666998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Varebeskrivelse – linje 1</a:t>
            </a:r>
          </a:p>
          <a:p>
            <a:r>
              <a:rPr lang="da-DK" sz="812" dirty="0"/>
              <a:t>Størrelse på varen – linje 2</a:t>
            </a:r>
          </a:p>
          <a:p>
            <a:r>
              <a:rPr lang="da-DK" sz="812" dirty="0"/>
              <a:t>Ref.nr. leverandørens varenr. – linje 3</a:t>
            </a:r>
          </a:p>
        </p:txBody>
      </p:sp>
      <p:cxnSp>
        <p:nvCxnSpPr>
          <p:cNvPr id="13" name="Lige pilforbindelse 12"/>
          <p:cNvCxnSpPr/>
          <p:nvPr/>
        </p:nvCxnSpPr>
        <p:spPr bwMode="auto">
          <a:xfrm flipH="1" flipV="1">
            <a:off x="3892408" y="3783175"/>
            <a:ext cx="530943" cy="233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kstfelt 13"/>
          <p:cNvSpPr txBox="1"/>
          <p:nvPr/>
        </p:nvSpPr>
        <p:spPr>
          <a:xfrm>
            <a:off x="4594304" y="4289074"/>
            <a:ext cx="1349821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Betalende afdeling</a:t>
            </a:r>
          </a:p>
        </p:txBody>
      </p:sp>
      <p:cxnSp>
        <p:nvCxnSpPr>
          <p:cNvPr id="16" name="Lige pilforbindelse 15"/>
          <p:cNvCxnSpPr>
            <a:stCxn id="14" idx="1"/>
          </p:cNvCxnSpPr>
          <p:nvPr/>
        </p:nvCxnSpPr>
        <p:spPr bwMode="auto">
          <a:xfrm flipH="1" flipV="1">
            <a:off x="4013913" y="4105849"/>
            <a:ext cx="580391" cy="291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kstfelt 21"/>
          <p:cNvSpPr txBox="1"/>
          <p:nvPr/>
        </p:nvSpPr>
        <p:spPr>
          <a:xfrm>
            <a:off x="4594304" y="4693237"/>
            <a:ext cx="1232839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Antal til bestilling pr. scanning</a:t>
            </a:r>
          </a:p>
        </p:txBody>
      </p:sp>
      <p:cxnSp>
        <p:nvCxnSpPr>
          <p:cNvPr id="24" name="Lige pilforbindelse 23"/>
          <p:cNvCxnSpPr>
            <a:stCxn id="22" idx="1"/>
          </p:cNvCxnSpPr>
          <p:nvPr/>
        </p:nvCxnSpPr>
        <p:spPr bwMode="auto">
          <a:xfrm flipH="1" flipV="1">
            <a:off x="3487493" y="4660563"/>
            <a:ext cx="1106811" cy="203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kstfelt 24"/>
          <p:cNvSpPr txBox="1"/>
          <p:nvPr/>
        </p:nvSpPr>
        <p:spPr>
          <a:xfrm>
            <a:off x="4594304" y="5149453"/>
            <a:ext cx="1349821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Brikkens stregkode</a:t>
            </a:r>
          </a:p>
        </p:txBody>
      </p:sp>
      <p:cxnSp>
        <p:nvCxnSpPr>
          <p:cNvPr id="29" name="Lige pilforbindelse 28"/>
          <p:cNvCxnSpPr>
            <a:stCxn id="25" idx="1"/>
          </p:cNvCxnSpPr>
          <p:nvPr/>
        </p:nvCxnSpPr>
        <p:spPr bwMode="auto">
          <a:xfrm flipH="1" flipV="1">
            <a:off x="3662967" y="5002331"/>
            <a:ext cx="931337" cy="255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kstfelt 30"/>
          <p:cNvSpPr txBox="1"/>
          <p:nvPr/>
        </p:nvSpPr>
        <p:spPr>
          <a:xfrm>
            <a:off x="709158" y="4171382"/>
            <a:ext cx="178398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Fysisk placering af varen.</a:t>
            </a:r>
          </a:p>
          <a:p>
            <a:r>
              <a:rPr lang="da-DK" sz="812" dirty="0"/>
              <a:t>(</a:t>
            </a:r>
            <a:r>
              <a:rPr lang="da-DK" sz="812" dirty="0" err="1"/>
              <a:t>rum+skab+hylde</a:t>
            </a:r>
            <a:r>
              <a:rPr lang="da-DK" sz="812" dirty="0"/>
              <a:t>/position)</a:t>
            </a:r>
          </a:p>
        </p:txBody>
      </p:sp>
      <p:cxnSp>
        <p:nvCxnSpPr>
          <p:cNvPr id="33" name="Lige pilforbindelse 32"/>
          <p:cNvCxnSpPr/>
          <p:nvPr/>
        </p:nvCxnSpPr>
        <p:spPr bwMode="auto">
          <a:xfrm>
            <a:off x="2281473" y="4339316"/>
            <a:ext cx="393532" cy="5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kstfelt 34"/>
          <p:cNvSpPr txBox="1"/>
          <p:nvPr/>
        </p:nvSpPr>
        <p:spPr>
          <a:xfrm>
            <a:off x="1008926" y="5137029"/>
            <a:ext cx="1213691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Brikkens nummer</a:t>
            </a:r>
          </a:p>
        </p:txBody>
      </p:sp>
      <p:cxnSp>
        <p:nvCxnSpPr>
          <p:cNvPr id="37" name="Lige pilforbindelse 36"/>
          <p:cNvCxnSpPr>
            <a:stCxn id="35" idx="3"/>
          </p:cNvCxnSpPr>
          <p:nvPr/>
        </p:nvCxnSpPr>
        <p:spPr bwMode="auto">
          <a:xfrm flipV="1">
            <a:off x="2222617" y="5230217"/>
            <a:ext cx="467933" cy="15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kstfelt 37"/>
          <p:cNvSpPr txBox="1"/>
          <p:nvPr/>
        </p:nvSpPr>
        <p:spPr>
          <a:xfrm>
            <a:off x="1206332" y="6100684"/>
            <a:ext cx="4620810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37" dirty="0"/>
              <a:t>Hvad er en BRIK på lagervarer ?</a:t>
            </a:r>
          </a:p>
        </p:txBody>
      </p:sp>
      <p:pic>
        <p:nvPicPr>
          <p:cNvPr id="40" name="Billede 39" descr="cid:623340d8-3420-4344-9d41-3b676b1714d7@rm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4991" y="6738669"/>
            <a:ext cx="2624998" cy="204719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kstfelt 54"/>
          <p:cNvSpPr txBox="1"/>
          <p:nvPr/>
        </p:nvSpPr>
        <p:spPr>
          <a:xfrm>
            <a:off x="4594303" y="6809360"/>
            <a:ext cx="1525445" cy="71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Varebeskrivelse – linje 1</a:t>
            </a:r>
          </a:p>
          <a:p>
            <a:r>
              <a:rPr lang="da-DK" sz="812" dirty="0"/>
              <a:t>Størrelse på varen – linje 2</a:t>
            </a:r>
          </a:p>
          <a:p>
            <a:r>
              <a:rPr lang="da-DK" sz="812" dirty="0"/>
              <a:t>Ref.nr. leverandørens varenr. – linje 3</a:t>
            </a:r>
          </a:p>
        </p:txBody>
      </p:sp>
      <p:sp>
        <p:nvSpPr>
          <p:cNvPr id="56" name="Tekstfelt 55"/>
          <p:cNvSpPr txBox="1"/>
          <p:nvPr/>
        </p:nvSpPr>
        <p:spPr>
          <a:xfrm>
            <a:off x="4594304" y="7710785"/>
            <a:ext cx="1349971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Betalende afdeling</a:t>
            </a:r>
          </a:p>
        </p:txBody>
      </p:sp>
      <p:sp>
        <p:nvSpPr>
          <p:cNvPr id="57" name="Tekstfelt 56"/>
          <p:cNvSpPr txBox="1"/>
          <p:nvPr/>
        </p:nvSpPr>
        <p:spPr>
          <a:xfrm>
            <a:off x="4594303" y="8036714"/>
            <a:ext cx="1232989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Antal til bestilling pr. scanning</a:t>
            </a:r>
          </a:p>
        </p:txBody>
      </p:sp>
      <p:sp>
        <p:nvSpPr>
          <p:cNvPr id="58" name="Tekstfelt 57"/>
          <p:cNvSpPr txBox="1"/>
          <p:nvPr/>
        </p:nvSpPr>
        <p:spPr>
          <a:xfrm>
            <a:off x="4594304" y="8521116"/>
            <a:ext cx="1349971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Brikkens stregkode</a:t>
            </a:r>
          </a:p>
        </p:txBody>
      </p:sp>
      <p:cxnSp>
        <p:nvCxnSpPr>
          <p:cNvPr id="59" name="Lige pilforbindelse 58"/>
          <p:cNvCxnSpPr/>
          <p:nvPr/>
        </p:nvCxnSpPr>
        <p:spPr bwMode="auto">
          <a:xfrm flipH="1">
            <a:off x="3892408" y="7017211"/>
            <a:ext cx="618679" cy="226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Lige pilforbindelse 59"/>
          <p:cNvCxnSpPr>
            <a:stCxn id="56" idx="1"/>
          </p:cNvCxnSpPr>
          <p:nvPr/>
        </p:nvCxnSpPr>
        <p:spPr bwMode="auto">
          <a:xfrm flipH="1" flipV="1">
            <a:off x="4058103" y="7622435"/>
            <a:ext cx="536201" cy="197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Lige pilforbindelse 60"/>
          <p:cNvCxnSpPr/>
          <p:nvPr/>
        </p:nvCxnSpPr>
        <p:spPr bwMode="auto">
          <a:xfrm flipH="1" flipV="1">
            <a:off x="4104264" y="8089129"/>
            <a:ext cx="438685" cy="1004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Lige pilforbindelse 61"/>
          <p:cNvCxnSpPr/>
          <p:nvPr/>
        </p:nvCxnSpPr>
        <p:spPr bwMode="auto">
          <a:xfrm flipH="1" flipV="1">
            <a:off x="3779948" y="8467963"/>
            <a:ext cx="796374" cy="164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kstfelt 62"/>
          <p:cNvSpPr txBox="1"/>
          <p:nvPr/>
        </p:nvSpPr>
        <p:spPr>
          <a:xfrm>
            <a:off x="986990" y="7702090"/>
            <a:ext cx="1506149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Fysisk placering af varen.</a:t>
            </a:r>
          </a:p>
          <a:p>
            <a:r>
              <a:rPr lang="da-DK" sz="812" dirty="0"/>
              <a:t>(</a:t>
            </a:r>
            <a:r>
              <a:rPr lang="da-DK" sz="812" dirty="0" err="1"/>
              <a:t>rum+skab+hylde</a:t>
            </a:r>
            <a:r>
              <a:rPr lang="da-DK" sz="812" dirty="0"/>
              <a:t>/position)</a:t>
            </a:r>
          </a:p>
        </p:txBody>
      </p:sp>
      <p:sp>
        <p:nvSpPr>
          <p:cNvPr id="64" name="Tekstfelt 63"/>
          <p:cNvSpPr txBox="1"/>
          <p:nvPr/>
        </p:nvSpPr>
        <p:spPr>
          <a:xfrm>
            <a:off x="1030858" y="8533017"/>
            <a:ext cx="1125957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Brikkens nummer</a:t>
            </a:r>
          </a:p>
        </p:txBody>
      </p:sp>
      <p:cxnSp>
        <p:nvCxnSpPr>
          <p:cNvPr id="66" name="Lige pilforbindelse 65"/>
          <p:cNvCxnSpPr>
            <a:stCxn id="63" idx="3"/>
          </p:cNvCxnSpPr>
          <p:nvPr/>
        </p:nvCxnSpPr>
        <p:spPr bwMode="auto">
          <a:xfrm flipV="1">
            <a:off x="2493139" y="7917426"/>
            <a:ext cx="233966" cy="80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Lige pilforbindelse 67"/>
          <p:cNvCxnSpPr/>
          <p:nvPr/>
        </p:nvCxnSpPr>
        <p:spPr bwMode="auto">
          <a:xfrm>
            <a:off x="2112944" y="8635698"/>
            <a:ext cx="7018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kstfelt 72"/>
          <p:cNvSpPr txBox="1"/>
          <p:nvPr/>
        </p:nvSpPr>
        <p:spPr>
          <a:xfrm>
            <a:off x="1030858" y="8189622"/>
            <a:ext cx="1125957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12" dirty="0"/>
              <a:t>Varenummer</a:t>
            </a:r>
          </a:p>
        </p:txBody>
      </p:sp>
      <p:cxnSp>
        <p:nvCxnSpPr>
          <p:cNvPr id="75" name="Lige pilforbindelse 74"/>
          <p:cNvCxnSpPr/>
          <p:nvPr/>
        </p:nvCxnSpPr>
        <p:spPr bwMode="auto">
          <a:xfrm flipV="1">
            <a:off x="1835841" y="8251174"/>
            <a:ext cx="891264" cy="55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kstfelt 90"/>
          <p:cNvSpPr txBox="1"/>
          <p:nvPr/>
        </p:nvSpPr>
        <p:spPr>
          <a:xfrm>
            <a:off x="1206332" y="9218158"/>
            <a:ext cx="444533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Brikkerne til hyldevarer </a:t>
            </a:r>
            <a:r>
              <a:rPr lang="da-DK" sz="975" dirty="0">
                <a:solidFill>
                  <a:srgbClr val="FF0000"/>
                </a:solidFill>
              </a:rPr>
              <a:t>skab </a:t>
            </a:r>
            <a:r>
              <a:rPr lang="da-DK" sz="975" b="1" dirty="0">
                <a:solidFill>
                  <a:srgbClr val="FF0000"/>
                </a:solidFill>
              </a:rPr>
              <a:t>99 </a:t>
            </a:r>
            <a:r>
              <a:rPr lang="da-DK" sz="975" dirty="0"/>
              <a:t>skal placeres sammen med varen på hylden.</a:t>
            </a:r>
          </a:p>
        </p:txBody>
      </p:sp>
    </p:spTree>
    <p:extLst>
      <p:ext uri="{BB962C8B-B14F-4D97-AF65-F5344CB8AC3E}">
        <p14:creationId xmlns:p14="http://schemas.microsoft.com/office/powerpoint/2010/main" val="211462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147841" y="917102"/>
            <a:ext cx="3334002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Skabsfronter:</a:t>
            </a:r>
          </a:p>
          <a:p>
            <a:endParaRPr lang="da-DK" sz="1137" dirty="0"/>
          </a:p>
        </p:txBody>
      </p:sp>
      <p:sp>
        <p:nvSpPr>
          <p:cNvPr id="3" name="Tekstfelt 2"/>
          <p:cNvSpPr txBox="1"/>
          <p:nvPr/>
        </p:nvSpPr>
        <p:spPr>
          <a:xfrm>
            <a:off x="1147841" y="1268051"/>
            <a:ext cx="40358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I skal lave skabsfronter med overskrifter, så man let kan finde rundt i lokalerne. </a:t>
            </a:r>
          </a:p>
          <a:p>
            <a:r>
              <a:rPr lang="da-DK" sz="975" dirty="0"/>
              <a:t>Max. 5 linjer og kort tekst.</a:t>
            </a:r>
          </a:p>
          <a:p>
            <a:r>
              <a:rPr lang="da-DK" sz="975" dirty="0"/>
              <a:t>Tomt blanket ligger i ”Brikposen”</a:t>
            </a:r>
          </a:p>
        </p:txBody>
      </p:sp>
      <p:pic>
        <p:nvPicPr>
          <p:cNvPr id="4" name="Picture 5" descr="IMG_1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354" y="2086928"/>
            <a:ext cx="2832244" cy="3776326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 descr="IMG_1532"/>
          <p:cNvPicPr>
            <a:picLocks noChangeAspect="1" noChangeArrowheads="1"/>
          </p:cNvPicPr>
          <p:nvPr/>
        </p:nvPicPr>
        <p:blipFill>
          <a:blip r:embed="rId3"/>
          <a:srcRect l="17636" t="21164" r="23103" b="37038"/>
          <a:stretch>
            <a:fillRect/>
          </a:stretch>
        </p:blipFill>
        <p:spPr bwMode="auto">
          <a:xfrm>
            <a:off x="1048793" y="3203340"/>
            <a:ext cx="1566763" cy="1473868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6" name="Lige pilforbindelse 5"/>
          <p:cNvCxnSpPr/>
          <p:nvPr/>
        </p:nvCxnSpPr>
        <p:spPr>
          <a:xfrm flipH="1">
            <a:off x="2669589" y="3571386"/>
            <a:ext cx="1120887" cy="148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/>
          <p:cNvSpPr txBox="1"/>
          <p:nvPr/>
        </p:nvSpPr>
        <p:spPr>
          <a:xfrm>
            <a:off x="913876" y="6409009"/>
            <a:ext cx="215508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/>
              <a:t>Skabsfronter:</a:t>
            </a:r>
          </a:p>
          <a:p>
            <a:r>
              <a:rPr lang="da-DK" sz="975" dirty="0" smtClean="0">
                <a:solidFill>
                  <a:srgbClr val="FF0000"/>
                </a:solidFill>
              </a:rPr>
              <a:t>VIGTIG </a:t>
            </a:r>
            <a:r>
              <a:rPr lang="da-DK" sz="975" dirty="0" smtClean="0">
                <a:solidFill>
                  <a:srgbClr val="FF0000"/>
                </a:solidFill>
              </a:rPr>
              <a:t>– Skal udfyldes inden I tager hjem.</a:t>
            </a:r>
            <a:endParaRPr lang="da-DK" sz="975" dirty="0">
              <a:solidFill>
                <a:srgbClr val="FF0000"/>
              </a:solidFill>
            </a:endParaRPr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2291"/>
              </p:ext>
            </p:extLst>
          </p:nvPr>
        </p:nvGraphicFramePr>
        <p:xfrm>
          <a:off x="3165789" y="6737574"/>
          <a:ext cx="1577460" cy="280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60">
                  <a:extLst>
                    <a:ext uri="{9D8B030D-6E8A-4147-A177-3AD203B41FA5}">
                      <a16:colId xmlns:a16="http://schemas.microsoft.com/office/drawing/2014/main" val="3915106575"/>
                    </a:ext>
                  </a:extLst>
                </a:gridCol>
              </a:tblGrid>
              <a:tr h="935418">
                <a:tc>
                  <a:txBody>
                    <a:bodyPr/>
                    <a:lstStyle/>
                    <a:p>
                      <a:pPr algn="ctr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800" b="0" dirty="0" err="1" smtClean="0">
                          <a:solidFill>
                            <a:schemeClr val="tx1"/>
                          </a:solidFill>
                        </a:rPr>
                        <a:t>F.eks</a:t>
                      </a:r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800" b="0" dirty="0" err="1" smtClean="0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da-DK" sz="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800" b="0" dirty="0" err="1" smtClean="0">
                          <a:solidFill>
                            <a:schemeClr val="tx1"/>
                          </a:solidFill>
                        </a:rPr>
                        <a:t>wipe</a:t>
                      </a:r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800" b="0" dirty="0" smtClean="0">
                          <a:solidFill>
                            <a:schemeClr val="tx1"/>
                          </a:solidFill>
                        </a:rPr>
                        <a:t>Handsker</a:t>
                      </a: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700" b="0" dirty="0" smtClean="0">
                          <a:solidFill>
                            <a:schemeClr val="tx1"/>
                          </a:solidFill>
                        </a:rPr>
                        <a:t>Skab</a:t>
                      </a:r>
                      <a:r>
                        <a:rPr lang="da-DK" sz="700" b="0" baseline="0" dirty="0" smtClean="0">
                          <a:solidFill>
                            <a:schemeClr val="tx1"/>
                          </a:solidFill>
                        </a:rPr>
                        <a:t> nr. 102</a:t>
                      </a:r>
                      <a:endParaRPr lang="da-DK" sz="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4276" marR="74276" marT="37138" marB="371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15247"/>
                  </a:ext>
                </a:extLst>
              </a:tr>
              <a:tr h="935418">
                <a:tc>
                  <a:txBody>
                    <a:bodyPr/>
                    <a:lstStyle/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700" b="0" dirty="0" smtClean="0">
                          <a:solidFill>
                            <a:schemeClr val="tx1"/>
                          </a:solidFill>
                        </a:rPr>
                        <a:t>Skab</a:t>
                      </a:r>
                      <a:r>
                        <a:rPr lang="da-DK" sz="700" b="0" baseline="0" dirty="0" smtClean="0">
                          <a:solidFill>
                            <a:schemeClr val="tx1"/>
                          </a:solidFill>
                        </a:rPr>
                        <a:t> nr. </a:t>
                      </a:r>
                      <a:endParaRPr lang="da-DK" sz="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445634"/>
                  </a:ext>
                </a:extLst>
              </a:tr>
              <a:tr h="935418">
                <a:tc>
                  <a:txBody>
                    <a:bodyPr/>
                    <a:lstStyle/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da-DK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a-DK" sz="700" b="0" dirty="0" smtClean="0">
                          <a:solidFill>
                            <a:schemeClr val="tx1"/>
                          </a:solidFill>
                        </a:rPr>
                        <a:t>Skab</a:t>
                      </a:r>
                      <a:r>
                        <a:rPr lang="da-DK" sz="700" b="0" baseline="0" dirty="0" smtClean="0">
                          <a:solidFill>
                            <a:schemeClr val="tx1"/>
                          </a:solidFill>
                        </a:rPr>
                        <a:t> nr. </a:t>
                      </a:r>
                      <a:endParaRPr lang="da-DK" sz="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4276" marR="74276" marT="37138" marB="371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37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9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147841" y="858612"/>
            <a:ext cx="421137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25" dirty="0"/>
              <a:t>Overlevering til Vareforsyningsteamet: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206332" y="1735980"/>
            <a:ext cx="4386845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dirty="0"/>
              <a:t>Når I er </a:t>
            </a:r>
            <a:r>
              <a:rPr lang="da-DK" sz="975" dirty="0" smtClean="0"/>
              <a:t>færdige, </a:t>
            </a:r>
            <a:r>
              <a:rPr lang="da-DK" sz="975" dirty="0"/>
              <a:t>skal I udpege en kontaktperson, som skal lave en overlevering til vareforsyningsteamet. Ring til tlf. 61363946, så finder vi et tidspunkt.</a:t>
            </a:r>
          </a:p>
          <a:p>
            <a:endParaRPr lang="da-DK" sz="975" dirty="0"/>
          </a:p>
          <a:p>
            <a:r>
              <a:rPr lang="da-DK" sz="975" dirty="0"/>
              <a:t>Inden I </a:t>
            </a:r>
            <a:r>
              <a:rPr lang="da-DK" sz="975"/>
              <a:t>forlader </a:t>
            </a:r>
            <a:r>
              <a:rPr lang="da-DK" sz="975" smtClean="0"/>
              <a:t>området, </a:t>
            </a:r>
            <a:r>
              <a:rPr lang="da-DK" sz="975" b="1" dirty="0"/>
              <a:t>SKAL </a:t>
            </a:r>
            <a:r>
              <a:rPr lang="da-DK" sz="975" dirty="0"/>
              <a:t>der være overlevering, mellem kontaktpersonen og vareforsyningsteamet, hvor rummene gennemgås.</a:t>
            </a:r>
          </a:p>
          <a:p>
            <a:endParaRPr lang="da-DK" sz="975" dirty="0"/>
          </a:p>
          <a:p>
            <a:r>
              <a:rPr lang="da-DK" sz="975" dirty="0"/>
              <a:t>Den udfyldte blanket med manglende varer gennemgås sammen for at sikre, at vareforsyningsteamet kan bestille og </a:t>
            </a:r>
            <a:r>
              <a:rPr lang="da-DK" sz="975" dirty="0" smtClean="0"/>
              <a:t>lægge </a:t>
            </a:r>
            <a:r>
              <a:rPr lang="da-DK" sz="975" dirty="0"/>
              <a:t>manglende varer på plads før indflytningen.</a:t>
            </a:r>
          </a:p>
          <a:p>
            <a:endParaRPr lang="da-DK" sz="975" dirty="0"/>
          </a:p>
          <a:p>
            <a:r>
              <a:rPr lang="da-DK" sz="975" dirty="0"/>
              <a:t>Der skal vælges en placering til ”Bestillingsskinner” til hyldevarer </a:t>
            </a:r>
            <a:r>
              <a:rPr lang="da-DK" sz="975" b="1" dirty="0">
                <a:solidFill>
                  <a:srgbClr val="FF0000"/>
                </a:solidFill>
              </a:rPr>
              <a:t>skab 99</a:t>
            </a:r>
            <a:r>
              <a:rPr lang="da-DK" sz="975" dirty="0"/>
              <a:t>. Gule klistermærker sættes på væggen sammen med vareforsyningsteamet, som kommer med klistermærkerne.</a:t>
            </a:r>
          </a:p>
          <a:p>
            <a:endParaRPr lang="da-DK" sz="975" dirty="0"/>
          </a:p>
          <a:p>
            <a:r>
              <a:rPr lang="da-DK" sz="975" dirty="0"/>
              <a:t>Efter overlevering afskærmes skabene med plastovertræk, så man ikke kan tilgå varerne.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94391"/>
              </p:ext>
            </p:extLst>
          </p:nvPr>
        </p:nvGraphicFramePr>
        <p:xfrm>
          <a:off x="839151" y="5813227"/>
          <a:ext cx="5221957" cy="3676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990">
                  <a:extLst>
                    <a:ext uri="{9D8B030D-6E8A-4147-A177-3AD203B41FA5}">
                      <a16:colId xmlns:a16="http://schemas.microsoft.com/office/drawing/2014/main" val="2938416785"/>
                    </a:ext>
                  </a:extLst>
                </a:gridCol>
                <a:gridCol w="498222">
                  <a:extLst>
                    <a:ext uri="{9D8B030D-6E8A-4147-A177-3AD203B41FA5}">
                      <a16:colId xmlns:a16="http://schemas.microsoft.com/office/drawing/2014/main" val="1469752185"/>
                    </a:ext>
                  </a:extLst>
                </a:gridCol>
                <a:gridCol w="526347">
                  <a:extLst>
                    <a:ext uri="{9D8B030D-6E8A-4147-A177-3AD203B41FA5}">
                      <a16:colId xmlns:a16="http://schemas.microsoft.com/office/drawing/2014/main" val="835540747"/>
                    </a:ext>
                  </a:extLst>
                </a:gridCol>
                <a:gridCol w="1104927">
                  <a:extLst>
                    <a:ext uri="{9D8B030D-6E8A-4147-A177-3AD203B41FA5}">
                      <a16:colId xmlns:a16="http://schemas.microsoft.com/office/drawing/2014/main" val="1945915287"/>
                    </a:ext>
                  </a:extLst>
                </a:gridCol>
                <a:gridCol w="333487">
                  <a:extLst>
                    <a:ext uri="{9D8B030D-6E8A-4147-A177-3AD203B41FA5}">
                      <a16:colId xmlns:a16="http://schemas.microsoft.com/office/drawing/2014/main" val="4254966915"/>
                    </a:ext>
                  </a:extLst>
                </a:gridCol>
                <a:gridCol w="204914">
                  <a:extLst>
                    <a:ext uri="{9D8B030D-6E8A-4147-A177-3AD203B41FA5}">
                      <a16:colId xmlns:a16="http://schemas.microsoft.com/office/drawing/2014/main" val="2951378229"/>
                    </a:ext>
                  </a:extLst>
                </a:gridCol>
                <a:gridCol w="204914">
                  <a:extLst>
                    <a:ext uri="{9D8B030D-6E8A-4147-A177-3AD203B41FA5}">
                      <a16:colId xmlns:a16="http://schemas.microsoft.com/office/drawing/2014/main" val="1228172088"/>
                    </a:ext>
                  </a:extLst>
                </a:gridCol>
                <a:gridCol w="300004">
                  <a:extLst>
                    <a:ext uri="{9D8B030D-6E8A-4147-A177-3AD203B41FA5}">
                      <a16:colId xmlns:a16="http://schemas.microsoft.com/office/drawing/2014/main" val="1373413232"/>
                    </a:ext>
                  </a:extLst>
                </a:gridCol>
                <a:gridCol w="283934">
                  <a:extLst>
                    <a:ext uri="{9D8B030D-6E8A-4147-A177-3AD203B41FA5}">
                      <a16:colId xmlns:a16="http://schemas.microsoft.com/office/drawing/2014/main" val="3108268766"/>
                    </a:ext>
                  </a:extLst>
                </a:gridCol>
                <a:gridCol w="944211">
                  <a:extLst>
                    <a:ext uri="{9D8B030D-6E8A-4147-A177-3AD203B41FA5}">
                      <a16:colId xmlns:a16="http://schemas.microsoft.com/office/drawing/2014/main" val="3927093833"/>
                    </a:ext>
                  </a:extLst>
                </a:gridCol>
                <a:gridCol w="375007">
                  <a:extLst>
                    <a:ext uri="{9D8B030D-6E8A-4147-A177-3AD203B41FA5}">
                      <a16:colId xmlns:a16="http://schemas.microsoft.com/office/drawing/2014/main" val="2489382952"/>
                    </a:ext>
                  </a:extLst>
                </a:gridCol>
              </a:tblGrid>
              <a:tr h="66171"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57760773"/>
                  </a:ext>
                </a:extLst>
              </a:tr>
              <a:tr h="10360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Blanket til manglende varer   -   Udfyldt af Navn: ________________________ TLF: ________________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87288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7351550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Omk.sted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Mat.nr.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Ref.nr.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Beskrivelse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Rum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Skab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 dirty="0">
                          <a:effectLst/>
                        </a:rPr>
                        <a:t>Hylde</a:t>
                      </a:r>
                      <a:endParaRPr lang="da-DK" sz="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Position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Antal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kommentar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Bestilt</a:t>
                      </a:r>
                      <a:endParaRPr lang="da-DK" sz="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48421191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r" fontAlgn="b"/>
                      <a:r>
                        <a:rPr lang="da-DK" sz="400" u="none" strike="noStrike">
                          <a:effectLst/>
                        </a:rPr>
                        <a:t>1804800102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400" u="none" strike="noStrike">
                          <a:effectLst/>
                        </a:rPr>
                        <a:t>30002985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Wet wipe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K270.D1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102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3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 stk.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Varen mangler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97094324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r" fontAlgn="b"/>
                      <a:r>
                        <a:rPr lang="da-DK" sz="400" u="none" strike="noStrike">
                          <a:effectLst/>
                        </a:rPr>
                        <a:t>1804800102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00250002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Netbandage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K270.D1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105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5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4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 pak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Ny varer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312959295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r" fontAlgn="b"/>
                      <a:r>
                        <a:rPr lang="da-DK" sz="400" u="none" strike="noStrike">
                          <a:effectLst/>
                        </a:rPr>
                        <a:t>1804800102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400" u="none" strike="noStrike">
                          <a:effectLst/>
                        </a:rPr>
                        <a:t>11005192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Dunk plast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K270.D1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99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12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1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400" u="none" strike="noStrike">
                          <a:effectLst/>
                        </a:rPr>
                        <a:t>2 stk.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Lille forbrug så på hylde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401178975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685408216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47322933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966251106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42299889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03956605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89695853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93776711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82302375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408229198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132681530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40669766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39190322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82846207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47679105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64514431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46784416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033918075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24723124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4967384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98687760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61348156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409080447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425862227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673201519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23580775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62962607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14038835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78387606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003203110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69970272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00787469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47527964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10463503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39033495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71417355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833245875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171890696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414425996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439075781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504542103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1462198209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68753952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700184458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13385822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961277307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3377749184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2003255925"/>
                  </a:ext>
                </a:extLst>
              </a:tr>
              <a:tr h="66171"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>
                          <a:effectLst/>
                        </a:rPr>
                        <a:t> </a:t>
                      </a:r>
                      <a:endParaRPr lang="da-DK" sz="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400" u="none" strike="noStrike" dirty="0">
                          <a:effectLst/>
                        </a:rPr>
                        <a:t> </a:t>
                      </a:r>
                      <a:endParaRPr lang="da-DK" sz="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742" marR="3742" marT="3742" marB="0" anchor="b"/>
                </a:tc>
                <a:extLst>
                  <a:ext uri="{0D108BD9-81ED-4DB2-BD59-A6C34878D82A}">
                    <a16:rowId xmlns:a16="http://schemas.microsoft.com/office/drawing/2014/main" val="4190093012"/>
                  </a:ext>
                </a:extLst>
              </a:tr>
            </a:tbl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1206332" y="4688541"/>
            <a:ext cx="444282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75" b="1" dirty="0"/>
              <a:t>Blanket til udfyldelse af manglende varer opdaget ved opfyld</a:t>
            </a:r>
          </a:p>
        </p:txBody>
      </p:sp>
    </p:spTree>
    <p:extLst>
      <p:ext uri="{BB962C8B-B14F-4D97-AF65-F5344CB8AC3E}">
        <p14:creationId xmlns:p14="http://schemas.microsoft.com/office/powerpoint/2010/main" val="4243966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2008</Words>
  <Application>Microsoft Office PowerPoint</Application>
  <PresentationFormat>A4-papir (210 x 297 mm)</PresentationFormat>
  <Paragraphs>769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RM-multicolour_16-9_v02</vt:lpstr>
      <vt:lpstr>Vareopfyldning i Gødstrup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Vareopfyldning i Gødstrup</dc:title>
  <dc:creator>Jette Mattrup Grauting</dc:creator>
  <cp:lastModifiedBy>Maiken Sand</cp:lastModifiedBy>
  <cp:revision>22</cp:revision>
  <cp:lastPrinted>2021-12-03T13:36:54Z</cp:lastPrinted>
  <dcterms:created xsi:type="dcterms:W3CDTF">2021-12-01T18:21:05Z</dcterms:created>
  <dcterms:modified xsi:type="dcterms:W3CDTF">2021-12-10T09:10:04Z</dcterms:modified>
</cp:coreProperties>
</file>